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56" r:id="rId2"/>
    <p:sldId id="308" r:id="rId3"/>
    <p:sldId id="482" r:id="rId4"/>
    <p:sldId id="417" r:id="rId5"/>
    <p:sldId id="484" r:id="rId6"/>
    <p:sldId id="418" r:id="rId7"/>
    <p:sldId id="486" r:id="rId8"/>
    <p:sldId id="419" r:id="rId9"/>
    <p:sldId id="420" r:id="rId10"/>
    <p:sldId id="421" r:id="rId11"/>
    <p:sldId id="485" r:id="rId12"/>
    <p:sldId id="422" r:id="rId13"/>
    <p:sldId id="423" r:id="rId14"/>
    <p:sldId id="424" r:id="rId15"/>
    <p:sldId id="425" r:id="rId16"/>
    <p:sldId id="426" r:id="rId17"/>
    <p:sldId id="270" r:id="rId18"/>
    <p:sldId id="338" r:id="rId19"/>
    <p:sldId id="339" r:id="rId20"/>
    <p:sldId id="340" r:id="rId21"/>
    <p:sldId id="341" r:id="rId22"/>
    <p:sldId id="342" r:id="rId23"/>
    <p:sldId id="343" r:id="rId24"/>
    <p:sldId id="348" r:id="rId25"/>
    <p:sldId id="349" r:id="rId26"/>
    <p:sldId id="350" r:id="rId27"/>
    <p:sldId id="351" r:id="rId28"/>
    <p:sldId id="402" r:id="rId29"/>
    <p:sldId id="403" r:id="rId30"/>
    <p:sldId id="404" r:id="rId31"/>
    <p:sldId id="357" r:id="rId32"/>
    <p:sldId id="274" r:id="rId33"/>
    <p:sldId id="355" r:id="rId34"/>
    <p:sldId id="413" r:id="rId35"/>
    <p:sldId id="483" r:id="rId36"/>
    <p:sldId id="414" r:id="rId37"/>
    <p:sldId id="272" r:id="rId38"/>
    <p:sldId id="344" r:id="rId39"/>
    <p:sldId id="415" r:id="rId40"/>
    <p:sldId id="345" r:id="rId41"/>
    <p:sldId id="346" r:id="rId42"/>
    <p:sldId id="412" r:id="rId43"/>
    <p:sldId id="276" r:id="rId44"/>
    <p:sldId id="371" r:id="rId45"/>
    <p:sldId id="368" r:id="rId46"/>
    <p:sldId id="366" r:id="rId47"/>
    <p:sldId id="405" r:id="rId48"/>
    <p:sldId id="406" r:id="rId49"/>
    <p:sldId id="407" r:id="rId50"/>
    <p:sldId id="408" r:id="rId51"/>
    <p:sldId id="416" r:id="rId52"/>
    <p:sldId id="409" r:id="rId53"/>
    <p:sldId id="410" r:id="rId54"/>
    <p:sldId id="497" r:id="rId55"/>
    <p:sldId id="498" r:id="rId56"/>
    <p:sldId id="487" r:id="rId57"/>
    <p:sldId id="277" r:id="rId58"/>
    <p:sldId id="489" r:id="rId59"/>
    <p:sldId id="278" r:id="rId60"/>
    <p:sldId id="299" r:id="rId61"/>
    <p:sldId id="372" r:id="rId62"/>
    <p:sldId id="373" r:id="rId63"/>
    <p:sldId id="374" r:id="rId64"/>
    <p:sldId id="488" r:id="rId65"/>
    <p:sldId id="279" r:id="rId66"/>
    <p:sldId id="490" r:id="rId67"/>
    <p:sldId id="492" r:id="rId68"/>
    <p:sldId id="491" r:id="rId69"/>
    <p:sldId id="493" r:id="rId70"/>
    <p:sldId id="494" r:id="rId71"/>
    <p:sldId id="496" r:id="rId72"/>
    <p:sldId id="435" r:id="rId73"/>
    <p:sldId id="470" r:id="rId74"/>
    <p:sldId id="471" r:id="rId75"/>
    <p:sldId id="473" r:id="rId76"/>
    <p:sldId id="472" r:id="rId77"/>
    <p:sldId id="474" r:id="rId78"/>
    <p:sldId id="475" r:id="rId79"/>
    <p:sldId id="476" r:id="rId80"/>
    <p:sldId id="477" r:id="rId81"/>
    <p:sldId id="457" r:id="rId82"/>
    <p:sldId id="478" r:id="rId83"/>
    <p:sldId id="479" r:id="rId84"/>
    <p:sldId id="480" r:id="rId85"/>
    <p:sldId id="481" r:id="rId86"/>
    <p:sldId id="450" r:id="rId87"/>
    <p:sldId id="462" r:id="rId88"/>
    <p:sldId id="463" r:id="rId89"/>
    <p:sldId id="464" r:id="rId90"/>
    <p:sldId id="465" r:id="rId91"/>
    <p:sldId id="466" r:id="rId92"/>
    <p:sldId id="467" r:id="rId93"/>
    <p:sldId id="468" r:id="rId94"/>
    <p:sldId id="469" r:id="rId95"/>
    <p:sldId id="458" r:id="rId96"/>
    <p:sldId id="459" r:id="rId97"/>
    <p:sldId id="460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BEB"/>
    <a:srgbClr val="71A5DE"/>
    <a:srgbClr val="F8F9FB"/>
    <a:srgbClr val="4A93D1"/>
    <a:srgbClr val="E1ECF7"/>
    <a:srgbClr val="13538A"/>
    <a:srgbClr val="83B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B0BC2-48CE-4B62-8305-160EEDC34CB0}" v="1" dt="2025-11-01T20:52:24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IGNACIO GONZÁLEZ ESCOBAR" userId="d5d2c846-d32c-4f33-a38e-f5df1ac2d409" providerId="ADAL" clId="{AE78E926-A9ED-40AE-A0C4-173080E4FB67}"/>
    <pc:docChg chg="custSel addSld delSld modSld">
      <pc:chgData name="CRISTIAN IGNACIO GONZÁLEZ ESCOBAR" userId="d5d2c846-d32c-4f33-a38e-f5df1ac2d409" providerId="ADAL" clId="{AE78E926-A9ED-40AE-A0C4-173080E4FB67}" dt="2025-11-01T20:52:38.516" v="69" actId="1076"/>
      <pc:docMkLst>
        <pc:docMk/>
      </pc:docMkLst>
      <pc:sldChg chg="addSp delSp modSp mod">
        <pc:chgData name="CRISTIAN IGNACIO GONZÁLEZ ESCOBAR" userId="d5d2c846-d32c-4f33-a38e-f5df1ac2d409" providerId="ADAL" clId="{AE78E926-A9ED-40AE-A0C4-173080E4FB67}" dt="2025-11-01T20:52:38.516" v="69" actId="1076"/>
        <pc:sldMkLst>
          <pc:docMk/>
          <pc:sldMk cId="652824177" sldId="344"/>
        </pc:sldMkLst>
        <pc:picChg chg="del">
          <ac:chgData name="CRISTIAN IGNACIO GONZÁLEZ ESCOBAR" userId="d5d2c846-d32c-4f33-a38e-f5df1ac2d409" providerId="ADAL" clId="{AE78E926-A9ED-40AE-A0C4-173080E4FB67}" dt="2025-11-01T20:52:31.944" v="68" actId="478"/>
          <ac:picMkLst>
            <pc:docMk/>
            <pc:sldMk cId="652824177" sldId="344"/>
            <ac:picMk id="3" creationId="{BECA3A88-E686-18BF-90B5-BA6E955B0B5A}"/>
          </ac:picMkLst>
        </pc:picChg>
        <pc:picChg chg="add mod">
          <ac:chgData name="CRISTIAN IGNACIO GONZÁLEZ ESCOBAR" userId="d5d2c846-d32c-4f33-a38e-f5df1ac2d409" providerId="ADAL" clId="{AE78E926-A9ED-40AE-A0C4-173080E4FB67}" dt="2025-11-01T20:52:38.516" v="69" actId="1076"/>
          <ac:picMkLst>
            <pc:docMk/>
            <pc:sldMk cId="652824177" sldId="344"/>
            <ac:picMk id="7" creationId="{A3F328A7-49D7-8289-2405-5D9341BDBC08}"/>
          </ac:picMkLst>
        </pc:picChg>
      </pc:sldChg>
      <pc:sldChg chg="modSp mod">
        <pc:chgData name="CRISTIAN IGNACIO GONZÁLEZ ESCOBAR" userId="d5d2c846-d32c-4f33-a38e-f5df1ac2d409" providerId="ADAL" clId="{AE78E926-A9ED-40AE-A0C4-173080E4FB67}" dt="2025-10-28T20:55:58.738" v="7" actId="20577"/>
        <pc:sldMkLst>
          <pc:docMk/>
          <pc:sldMk cId="3039765831" sldId="410"/>
        </pc:sldMkLst>
        <pc:spChg chg="mod">
          <ac:chgData name="CRISTIAN IGNACIO GONZÁLEZ ESCOBAR" userId="d5d2c846-d32c-4f33-a38e-f5df1ac2d409" providerId="ADAL" clId="{AE78E926-A9ED-40AE-A0C4-173080E4FB67}" dt="2025-10-28T20:55:58.738" v="7" actId="20577"/>
          <ac:spMkLst>
            <pc:docMk/>
            <pc:sldMk cId="3039765831" sldId="410"/>
            <ac:spMk id="18" creationId="{86C5E817-7AEC-F03D-3EC2-45F77E744FD0}"/>
          </ac:spMkLst>
        </pc:spChg>
      </pc:sldChg>
      <pc:sldChg chg="modSp add mod">
        <pc:chgData name="CRISTIAN IGNACIO GONZÁLEZ ESCOBAR" userId="d5d2c846-d32c-4f33-a38e-f5df1ac2d409" providerId="ADAL" clId="{AE78E926-A9ED-40AE-A0C4-173080E4FB67}" dt="2025-10-28T21:50:35.200" v="62" actId="20577"/>
        <pc:sldMkLst>
          <pc:docMk/>
          <pc:sldMk cId="2060050295" sldId="497"/>
        </pc:sldMkLst>
        <pc:spChg chg="mod">
          <ac:chgData name="CRISTIAN IGNACIO GONZÁLEZ ESCOBAR" userId="d5d2c846-d32c-4f33-a38e-f5df1ac2d409" providerId="ADAL" clId="{AE78E926-A9ED-40AE-A0C4-173080E4FB67}" dt="2025-10-28T21:50:35.200" v="62" actId="20577"/>
          <ac:spMkLst>
            <pc:docMk/>
            <pc:sldMk cId="2060050295" sldId="497"/>
            <ac:spMk id="2" creationId="{3DE0A15D-424A-889F-F88A-4424934AA243}"/>
          </ac:spMkLst>
        </pc:spChg>
        <pc:spChg chg="mod">
          <ac:chgData name="CRISTIAN IGNACIO GONZÁLEZ ESCOBAR" userId="d5d2c846-d32c-4f33-a38e-f5df1ac2d409" providerId="ADAL" clId="{AE78E926-A9ED-40AE-A0C4-173080E4FB67}" dt="2025-10-28T21:50:19.925" v="55" actId="20577"/>
          <ac:spMkLst>
            <pc:docMk/>
            <pc:sldMk cId="2060050295" sldId="497"/>
            <ac:spMk id="18" creationId="{39A7CBCD-2243-757E-B67D-577150249782}"/>
          </ac:spMkLst>
        </pc:spChg>
      </pc:sldChg>
      <pc:sldChg chg="modSp add mod">
        <pc:chgData name="CRISTIAN IGNACIO GONZÁLEZ ESCOBAR" userId="d5d2c846-d32c-4f33-a38e-f5df1ac2d409" providerId="ADAL" clId="{AE78E926-A9ED-40AE-A0C4-173080E4FB67}" dt="2025-10-28T21:50:38.625" v="64" actId="20577"/>
        <pc:sldMkLst>
          <pc:docMk/>
          <pc:sldMk cId="837190867" sldId="498"/>
        </pc:sldMkLst>
        <pc:spChg chg="mod">
          <ac:chgData name="CRISTIAN IGNACIO GONZÁLEZ ESCOBAR" userId="d5d2c846-d32c-4f33-a38e-f5df1ac2d409" providerId="ADAL" clId="{AE78E926-A9ED-40AE-A0C4-173080E4FB67}" dt="2025-10-28T21:50:38.625" v="64" actId="20577"/>
          <ac:spMkLst>
            <pc:docMk/>
            <pc:sldMk cId="837190867" sldId="498"/>
            <ac:spMk id="2" creationId="{DAEF7F64-90D6-AB80-B1DE-917270E9F80A}"/>
          </ac:spMkLst>
        </pc:spChg>
        <pc:spChg chg="mod">
          <ac:chgData name="CRISTIAN IGNACIO GONZÁLEZ ESCOBAR" userId="d5d2c846-d32c-4f33-a38e-f5df1ac2d409" providerId="ADAL" clId="{AE78E926-A9ED-40AE-A0C4-173080E4FB67}" dt="2025-10-28T21:50:28.329" v="60" actId="20577"/>
          <ac:spMkLst>
            <pc:docMk/>
            <pc:sldMk cId="837190867" sldId="498"/>
            <ac:spMk id="18" creationId="{42DA0969-31B1-11B1-C04D-38474F3DBDE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28A2518-6200-D1F9-CADD-2A70B21E8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545930-C927-7B89-9384-9C3AD71D8F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C08A1-FB0A-40CD-AB5B-753DF160A76B}" type="datetimeFigureOut">
              <a:rPr lang="es-ES" smtClean="0"/>
              <a:t>01/11/2025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4CEFE2A-EDF5-B9DA-6CAB-DE1D0290ED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C0EE2EA-84E5-ECB1-F9EB-E365E9D4F6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1E6C1-74DB-40B7-9C3E-A11CC1E18B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1957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F8570-FBD1-4335-9AF8-825DBF9F1027}" type="datetimeFigureOut">
              <a:rPr lang="es-ES" smtClean="0"/>
              <a:t>01/11/2025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47338-ACC2-4D68-8CF0-74D310AD74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622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CC90DA-852B-F369-7E76-2F5BD97875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9DE37-FB21-79A9-4855-7E5B566C4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9429" y="3644859"/>
            <a:ext cx="8593137" cy="15025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BUSINESS CHART PRESENTATION</a:t>
            </a:r>
            <a:endParaRPr lang="en-ID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06AE53-CDCD-302A-D816-651C82248A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27671" y="5416436"/>
            <a:ext cx="7536655" cy="55105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Presented by Hexion for Annual Company Meeting 2023</a:t>
            </a:r>
            <a:endParaRPr lang="en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EFFB9C5-DE95-68D1-7DE5-DABC7925A3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06068" y="39690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02/15</a:t>
            </a:r>
            <a:endParaRPr lang="en-ID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6C29D03-7857-4E96-5618-DF5FF19071A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506067" y="623303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12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A27F46A-F9AA-4EBB-9A68-A65E0D0E6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14724" y="800099"/>
            <a:ext cx="4946984" cy="74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ANALYSIS</a:t>
            </a:r>
            <a:endParaRPr lang="en-ID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B0BC628-E1C2-5CFA-B2E7-8A200D415D0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14724" y="489025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SWOT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E1D38CB-FBBD-D662-F6EC-14421DFEC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06068" y="39690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10/15</a:t>
            </a:r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93B70EF-CFD6-7AF4-7D71-DFD82505B3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506067" y="623303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9AFCCBE-15CB-9034-1789-EA271C86A06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231535" y="3309862"/>
            <a:ext cx="530383" cy="42697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S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24D8D3A-15D6-701A-6468-D2E6D9D1A1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247037" y="4101183"/>
            <a:ext cx="530383" cy="42697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W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185858-8C78-BBC4-B532-10BA5FB8A5F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94456" y="3309862"/>
            <a:ext cx="530383" cy="42697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O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21C410D-893F-291A-173E-8E06F5E752A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994455" y="4101182"/>
            <a:ext cx="530383" cy="42697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T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6FDE54D-621F-FECB-8F95-C455D8A089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82277" y="2350743"/>
            <a:ext cx="2544168" cy="2738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STRENGTH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F2ED9A0C-346A-9028-6D93-D4D1A86B05C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582277" y="2854490"/>
            <a:ext cx="3397244" cy="5273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C4B75CD9-1E96-D764-77B2-D2DD6A751C1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930128" y="2310264"/>
            <a:ext cx="2544168" cy="2738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OPPORTUNITY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D372AF2-740A-1BE0-D101-10875F48658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930128" y="2814011"/>
            <a:ext cx="3397244" cy="5273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373957E-AE02-B414-3682-FED5D54F22C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82277" y="4524176"/>
            <a:ext cx="2544168" cy="2738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WEAKNESS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B8B42FA-5A3C-77B6-31C3-6EFD943D968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582277" y="5027923"/>
            <a:ext cx="3397244" cy="5273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6E016FB-8422-D669-2637-2654A37E2C7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930128" y="4524176"/>
            <a:ext cx="2544168" cy="2738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THREATS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74507694-9814-D6A2-9DEA-ABC4BBB741BA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30128" y="5027923"/>
            <a:ext cx="3397244" cy="5273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76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Numbers Chart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A5215B1-8FE3-AEA1-D3B2-D5C7D2774FA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7158" y="37588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11/15</a:t>
            </a:r>
            <a:endParaRPr lang="en-ID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49100AE-DAEB-BCD6-84CB-54E9D79267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157" y="621201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31BF231-0098-A01E-1F6D-22E69BD8F9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157" y="1127751"/>
            <a:ext cx="4946984" cy="7450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FINANCIALS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D1F54B-E16D-C663-A1BE-D668D9E31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7157" y="816677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OUR</a:t>
            </a:r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10E756B-E4CC-E09E-A46E-05DFFF435CB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7156" y="1902583"/>
            <a:ext cx="6878043" cy="3785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A7CBFA62-A0AC-E60F-541D-72459B6A7B9E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437156" y="2388392"/>
            <a:ext cx="11319415" cy="2886994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597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Roadmap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72FCCF5-BCA7-284F-3CDD-8AAE7AC137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010025"/>
            <a:ext cx="2395795" cy="28479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30D6476D-39A9-081F-FBBF-E1D6258EE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95794" y="4010025"/>
            <a:ext cx="2395795" cy="28479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940EBFE-248B-F674-5BE1-D71E81717D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91589" y="4010025"/>
            <a:ext cx="2608821" cy="28479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9600E79-D4DC-0CB2-1D32-F46F8090C6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410" y="4010025"/>
            <a:ext cx="2395795" cy="28479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1B6F760B-E67B-5B26-6932-0907BE107F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6205" y="4010025"/>
            <a:ext cx="2395795" cy="28479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7A1A1DF-943D-E6C8-C561-99D099F566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4726" y="944221"/>
            <a:ext cx="4946984" cy="74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ANALYSIS</a:t>
            </a:r>
            <a:endParaRPr lang="en-ID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B1AEFE6-3391-89C5-BCCD-5504B84E04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14726" y="633147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SWOT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60A14-9F81-89CD-355A-9966FE762D6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-1" y="2461630"/>
            <a:ext cx="2395795" cy="19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rgbClr val="AECBE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STEP 1</a:t>
            </a:r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2F47688-0B6F-1FB4-88E4-7A1255D234B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395794" y="2461630"/>
            <a:ext cx="2395795" cy="19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rgbClr val="AECBE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STEP 2</a:t>
            </a:r>
            <a:endParaRPr lang="en-ID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1FECBAD-A318-ECB7-C9AE-25DD768A26F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91589" y="2461630"/>
            <a:ext cx="2608821" cy="19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rgbClr val="AECBE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STEP 3</a:t>
            </a:r>
            <a:endParaRPr lang="en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B69E0E1-2299-355A-5373-E934519333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409" y="2471155"/>
            <a:ext cx="2395795" cy="19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rgbClr val="AECBE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STEP 4</a:t>
            </a:r>
            <a:endParaRPr lang="en-ID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DFDD02E2-902F-7BF3-6FFB-8C5622F49D6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796204" y="2461630"/>
            <a:ext cx="2395795" cy="19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rgbClr val="AECBE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STEP 5</a:t>
            </a:r>
            <a:endParaRPr lang="en-ID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985EDD3-9892-B7A8-A0C4-E7A76C5C27F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52400" y="3082660"/>
            <a:ext cx="2028825" cy="3512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09F650A-E9FC-8DE2-2454-A60CF2B371E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579278" y="3082659"/>
            <a:ext cx="2028825" cy="3512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E9C0DD3-8BF0-20FD-2AC1-AF53A279A4A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81586" y="3082659"/>
            <a:ext cx="2028825" cy="3512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C025BA6-0D1E-1F28-AE54-7DC7FC42CD9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583897" y="3082659"/>
            <a:ext cx="2028825" cy="3512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2E9C6E6-6151-353F-3FB0-BE9C94AA871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979688" y="3082658"/>
            <a:ext cx="2028825" cy="35129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4C224A1-20A4-090B-286D-857025518C7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688437" y="1698761"/>
            <a:ext cx="6815126" cy="3785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An overview of project work to become a finished product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8ADE8DC5-3EF0-9F13-D8D2-91F8794EB36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06068" y="39690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12/15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E2348D23-3335-F5FA-3D8B-52A8FCD966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506067" y="623303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3150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trategy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7B2B2E0-35B5-13A6-5712-7A4F3A34AFA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7158" y="37588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13/15</a:t>
            </a:r>
            <a:endParaRPr lang="en-ID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B0AD93F-BF2B-9141-1327-4401B54B460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157" y="621201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9E4CAFF-223E-AE94-D4D1-4D5F11C3AE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5174" y="0"/>
            <a:ext cx="5416826" cy="6858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C7935B5-FB8D-2055-62CF-AC16BFA1B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157" y="1361097"/>
            <a:ext cx="5211168" cy="7450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STRATEGY</a:t>
            </a:r>
            <a:endParaRPr lang="en-ID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AE04D63-A77B-47D8-4852-9B8F766BCE2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7157" y="1050023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MARKETING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D2FD12-6E52-76D8-A13C-D9B3C5F9BC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0864" y="3447959"/>
            <a:ext cx="2544168" cy="380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APPROACH 1</a:t>
            </a:r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BF01AC2-3B33-B777-938B-F06029C823D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95138" y="3447959"/>
            <a:ext cx="2544168" cy="380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APPROACH 2</a:t>
            </a:r>
            <a:endParaRPr lang="en-ID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896591-AE14-B6E4-46B1-4A9B3A259285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10864" y="4587893"/>
            <a:ext cx="2544168" cy="831559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F2F4CB2-A4EA-712D-6166-01A5D518457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810953" y="4587892"/>
            <a:ext cx="2544168" cy="831559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110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6105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642D224-A793-46F1-7BCD-B8D730BA8D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3053" y="897229"/>
            <a:ext cx="10385893" cy="74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ORGANIZATIONAL CHART</a:t>
            </a:r>
            <a:endParaRPr lang="en-ID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CC0E7A8-AB61-151E-D1F9-F980F10463D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90415" y="492518"/>
            <a:ext cx="5211168" cy="2812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OUR</a:t>
            </a:r>
            <a:endParaRPr lang="en-ID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49B0BF6-0EEF-2BBF-5A99-F342DC9518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06068" y="39690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12/15</a:t>
            </a:r>
            <a:endParaRPr lang="en-ID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610F041-6129-6C43-06AA-F3FD94724FC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506067" y="623303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51" name="Picture Placeholder 7">
            <a:extLst>
              <a:ext uri="{FF2B5EF4-FFF2-40B4-BE49-F238E27FC236}">
                <a16:creationId xmlns:a16="http://schemas.microsoft.com/office/drawing/2014/main" id="{21D87E43-A85A-24A7-62A8-6119477F9D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29347" y="2110813"/>
            <a:ext cx="550636" cy="573924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4DAC8A02-557F-E221-B56C-6E2BBD4C4B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882844" y="3212549"/>
            <a:ext cx="550636" cy="573924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 dirty="0"/>
          </a:p>
        </p:txBody>
      </p:sp>
      <p:sp>
        <p:nvSpPr>
          <p:cNvPr id="53" name="Picture Placeholder 7">
            <a:extLst>
              <a:ext uri="{FF2B5EF4-FFF2-40B4-BE49-F238E27FC236}">
                <a16:creationId xmlns:a16="http://schemas.microsoft.com/office/drawing/2014/main" id="{E1E3E4D5-13C3-1F65-E0AA-F3D52E0B773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974293" y="3145286"/>
            <a:ext cx="550636" cy="573924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54" name="Picture Placeholder 7">
            <a:extLst>
              <a:ext uri="{FF2B5EF4-FFF2-40B4-BE49-F238E27FC236}">
                <a16:creationId xmlns:a16="http://schemas.microsoft.com/office/drawing/2014/main" id="{7865B052-B7C7-D087-9362-B7D1495A06C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93768" y="5223293"/>
            <a:ext cx="550636" cy="573924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90DAE8BE-BBEF-E1C5-158A-DFA95164E8B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295650" y="5230053"/>
            <a:ext cx="550636" cy="573924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EECB3C1F-52E2-4669-EFF1-D44E9CD4C27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712019" y="5222425"/>
            <a:ext cx="550636" cy="573924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8E8291F0-A1FB-5656-DEE5-BBDE33E840FB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21338" y="5222425"/>
            <a:ext cx="550636" cy="573924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4E8162E8-0F7C-6484-39E9-07BBD81F522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520458" y="2168246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2C8A88A-B3DA-AD1B-A54E-0492C41BA7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520458" y="2427333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E882595A-64FE-5DE2-9949-2A0FCF5A1B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477648" y="3262446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8B5E363B-86A7-F4EE-064C-234EA417317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477648" y="3521533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1B0F73BF-7AA6-5974-23DE-26530200BD8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164347" y="5261630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2973650B-37D4-E3E8-1BA7-24141E8AF19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164347" y="5520717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5EA1B4D3-A222-6417-13B3-D662B00CED77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3886736" y="5268651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01AF127B-41B2-BA36-AFFA-64F1DA89BAE0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886736" y="5527738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5621842F-47FF-AE7E-F762-4EA77D9E320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029892" y="4232140"/>
            <a:ext cx="1926469" cy="2248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67" name="Text Placeholder 9">
            <a:extLst>
              <a:ext uri="{FF2B5EF4-FFF2-40B4-BE49-F238E27FC236}">
                <a16:creationId xmlns:a16="http://schemas.microsoft.com/office/drawing/2014/main" id="{C19C6304-0980-679B-B123-25D0CB9E1CAB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045505" y="4232140"/>
            <a:ext cx="1926469" cy="2248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DFB6DC0F-BBD8-9EBF-42B5-3173D3D3F65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571374" y="3196695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C8F1370A-BF2D-C0A4-EE5E-148571A08BD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571374" y="3455782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856DFED2-F118-8B7F-4A95-97FF7013AF5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7303105" y="5270231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8EA11CFF-D598-0A12-963D-0B56B2FA08F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7303105" y="5529318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2AC07824-A441-6079-4372-E1AF271D66A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0012424" y="5252105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A890E681-2FF7-8885-1B08-4BC20DB60D4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0012424" y="5511192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8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DD876C02-8A6E-F977-3539-FA2AACE9543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7158" y="37588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15/15</a:t>
            </a:r>
            <a:endParaRPr lang="en-ID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55C8EAA-5824-C497-FA7E-C6FB60B1DF1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157" y="621201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9825781-9EB6-91B6-032E-4AB3F4C693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F6AEF12-C489-9291-8081-BE8EE8C2CA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5901" y="1276794"/>
            <a:ext cx="4946984" cy="7450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THANK YOU</a:t>
            </a:r>
            <a:endParaRPr lang="en-ID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6E2E4F5-926B-7D67-B180-C65C19E8B7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94280" y="2081028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FOR YOUR ATTENTION</a:t>
            </a:r>
            <a:endParaRPr lang="en-ID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5901309-4968-3799-BF59-F7D1B829B35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995906" y="4927063"/>
            <a:ext cx="1545358" cy="22483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913542-135F-4568-C7A2-5D7AF4FA6EE2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992841" y="5237931"/>
            <a:ext cx="2542492" cy="22483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1FEF585-E4FA-F414-B5F3-F7D7867EAF9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958652" y="5581206"/>
            <a:ext cx="2542492" cy="22483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5BCFF7C-08E3-9C8B-510A-6EB6CC6CEAB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84840" y="4527367"/>
            <a:ext cx="1750493" cy="28125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CONTACT: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1755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D7627A7-7B49-3433-37D0-0084928D7D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54759" cy="6858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D03F9DD-D737-450C-1806-B7F1E192C5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2884" y="1291284"/>
            <a:ext cx="3295085" cy="67703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INDEX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B5E9B88-4771-4A2E-60AB-B2DF8BE703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19978" y="2626455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6EA5C14-9263-42BA-B1E0-CCAC7C004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9978" y="3180071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15F757-7DD5-81F9-9211-649483FF19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9978" y="3733687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A886D9C-6032-B1F9-0E4F-C6EEAF6FD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9978" y="4287303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1E4B7CD-E2B6-0D80-93C4-DFB7615442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9978" y="4840919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7456572-C9B0-91F8-901F-3AADAB940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9978" y="5394535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7594C22B-8ECA-CE80-2BBC-61EBC4F2E0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12630" y="2626455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CEO GREETING</a:t>
            </a:r>
            <a:endParaRPr lang="en-ID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C9F4DD0-6813-AE06-12AA-BA7022A6E4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12630" y="3180071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CEO GREETING</a:t>
            </a:r>
            <a:endParaRPr lang="en-ID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DE2643B-881C-3D3B-8D10-FA877588F2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30" y="3733687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CEO GREETING</a:t>
            </a:r>
            <a:endParaRPr lang="en-ID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3904D442-C9AF-ACF5-1C83-0DA1761B6D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2630" y="4287303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CEO GREETING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F1CAB54-640C-EB47-8515-1153A4B730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2630" y="4840919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CEO GREETING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9274D2D-90EF-A324-36F6-02AA2F397E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12630" y="5394535"/>
            <a:ext cx="2127250" cy="2362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CEO GREETING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1618394-ED58-CBB4-2795-FA3631BCC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07924" y="2626455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03.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B35B506C-08C8-7B06-CB45-F9543A7964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07923" y="3192756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04.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203FBFFE-2ED8-7DEC-CC9C-8C93A346C8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13013" y="3733687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05.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30E6AC87-98FD-8679-82FA-4DB04ED1D7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07923" y="4305843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06.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493A3D1-1B7A-5C62-F789-55F6376AF1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07923" y="4840919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07.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4044CE7-1B0E-1986-6ABA-0A67A7A4F9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18039" y="5394535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08.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4261DA3-B5D6-ECC7-A893-A993C707DD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78755" y="2626455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09.</a:t>
            </a:r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8875384-2ABB-1277-80FF-1D146FBCCD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78754" y="3192756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10.</a:t>
            </a:r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A1B84446-82B1-0483-F063-FC099745B2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83844" y="3733687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11.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918CF698-DBC9-A75B-9FC5-0E5C9B170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78754" y="4305843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12.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D0C3B7F0-5351-61CC-3479-74E7D697D4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78754" y="4840919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13.</a:t>
            </a:r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6C65DFB5-588C-52EB-2644-CA62E7885C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8870" y="5394535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14.</a:t>
            </a:r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7BB9D473-131E-1C52-5E4D-40414C98A4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06068" y="39690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02/15</a:t>
            </a:r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5790368D-E038-BCB7-5BDB-9A46E7A3F2F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506067" y="623303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11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91C4F5E-F131-CA40-285D-73E23DFE4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7158" y="37588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03/15</a:t>
            </a:r>
            <a:endParaRPr lang="en-ID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1A697CD-09F7-CAAD-0F7C-14FFE6B902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157" y="621201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92CB676-F1D1-9A09-653D-83622C2022F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529943" y="1345928"/>
            <a:ext cx="3625850" cy="3184525"/>
          </a:xfrm>
          <a:prstGeom prst="hexagon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D725098-03BD-631F-B5CE-80F8BAAE61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157" y="1731578"/>
            <a:ext cx="4946984" cy="14557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THE ANNUAL MEETING</a:t>
            </a:r>
            <a:endParaRPr lang="en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C95078A-F2B6-4CA5-FC25-B34C3F3ED9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7157" y="1337738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WELCOME TO</a:t>
            </a:r>
            <a:endParaRPr lang="en-ID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1588D8D-8CE3-174B-BEA3-8C48D5E8A2E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2642" y="4014232"/>
            <a:ext cx="4946984" cy="145578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5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3FDA0E3-FCE5-C97F-BCD0-4B54CE99554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717815" y="4835269"/>
            <a:ext cx="3288220" cy="2812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A8B890BC-812F-14FE-467F-E8E2F9672E2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743300" y="5268459"/>
            <a:ext cx="3288220" cy="201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863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mpany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26D1F33-0C1E-149A-C220-95F29C9CB81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096000" y="0"/>
            <a:ext cx="6096000" cy="24202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20CF149-C80C-492D-A9E1-A71E88DC3D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06068" y="39690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04/15</a:t>
            </a:r>
            <a:endParaRPr lang="en-ID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CF8419A-81BE-8A7D-3515-BF6A8D478F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506067" y="623303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F160AA-C0A0-1764-4379-E50613F578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000" y="1272694"/>
            <a:ext cx="4946984" cy="7506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D1C100F-DE86-EA4A-98F3-BDAE4F2B87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2000" y="878854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ABOUT</a:t>
            </a:r>
            <a:endParaRPr lang="en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72EAC7A-3BE3-577C-0A5A-813078EA71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902226"/>
            <a:ext cx="6082440" cy="3955774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82D4552-0E3D-9876-EE57-2A74443D350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70985" y="2902226"/>
            <a:ext cx="1372925" cy="514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30+</a:t>
            </a:r>
            <a:endParaRPr lang="en-ID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DDA983-C58E-53C2-826F-02B29B8EDB3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58873" y="3416713"/>
            <a:ext cx="1129157" cy="2782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YEARS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12B6A1F-FE39-84C9-B6A7-3F764843C3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70985" y="4059375"/>
            <a:ext cx="1372925" cy="514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250+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C249DBE-EFA4-8D41-BA60-4C962B09C41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58872" y="4573862"/>
            <a:ext cx="1297147" cy="2782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PRODUCT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44278A5-175D-4BB0-FA10-0CD29C4C331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70985" y="5211417"/>
            <a:ext cx="1379703" cy="5144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65%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A09B89-B129-3BE7-88F7-76A587207E2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5651" y="5725904"/>
            <a:ext cx="1290368" cy="27829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ACTIVITIES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755AEEA-C454-D3B2-4848-CB6A795FDA6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8271" y="3153506"/>
            <a:ext cx="3288220" cy="47160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of experience in the industry to provide the best products for home or office furniture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1966C848-E9A6-E592-8CD8-8D3F90A1ABA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38271" y="4138388"/>
            <a:ext cx="3288220" cy="614877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product variations in the market of which more than 50% of products always get high demand both at home and abroad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AF3B103E-E1A7-2D39-C478-DB87871172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38271" y="5266544"/>
            <a:ext cx="3288220" cy="61487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of online activities have increased profits and sales because the products we offer are easier to find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058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DABFCB6-F670-97E0-FF81-9FBD5ED2F4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6826" cy="6858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1DD7CA-1660-A2B9-DD80-3562183769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7158" y="37588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05/15</a:t>
            </a:r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113686D-FED3-EE88-D29D-21B7543D668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157" y="621201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2DB8DBC-0CA6-45E5-4FFF-318CC513E1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599267"/>
            <a:ext cx="2445191" cy="80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53%</a:t>
            </a:r>
            <a:endParaRPr lang="en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C56B141-04FE-D94C-CA5C-B677ABA60EE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1551523"/>
            <a:ext cx="4873567" cy="3836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ONLINE TRANSACTION </a:t>
            </a:r>
            <a:endParaRPr lang="en-ID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05EF8C5-87DB-5DB2-A3A3-5F5E2C14B28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638651" y="3048633"/>
            <a:ext cx="3553195" cy="31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rgbClr val="F8F9FB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DA19C35-0D4A-8BC0-838E-BAD6EDA3BEC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638651" y="3585054"/>
            <a:ext cx="4890052" cy="705098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120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CF4D49B-401E-7392-2AE9-B0B58135157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638651" y="5191997"/>
            <a:ext cx="3553195" cy="31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rgbClr val="F8F9FB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E021505-7AFE-A7AD-AFA7-0ADA14FF2BB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638651" y="5728418"/>
            <a:ext cx="4890052" cy="667740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buNone/>
              <a:defRPr sz="1200" b="0">
                <a:solidFill>
                  <a:srgbClr val="F8F9FB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61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lestones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2CD083A-1D5D-2B66-150C-1285FE985ED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06068" y="39690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06/15</a:t>
            </a:r>
            <a:endParaRPr lang="en-ID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395291A-8BF1-0290-E51B-1917CA6D6F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506067" y="623303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0B1465C-0C8C-0C17-9B4B-98FCE0D789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1999" y="1044029"/>
            <a:ext cx="4946984" cy="7450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MILESTONES</a:t>
            </a:r>
            <a:endParaRPr lang="en-ID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37FA2B0-555B-12DE-57B7-9775943082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1999" y="732955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COMPANY GROWTH</a:t>
            </a:r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3606B04-AE87-F4EC-B79E-BF3B5B0DDBF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55369" y="4531475"/>
            <a:ext cx="1409805" cy="8747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2C250C7-AF8C-CB58-623D-CA7DC6ECF2C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1207" y="3448334"/>
            <a:ext cx="1203832" cy="349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1989</a:t>
            </a:r>
            <a:endParaRPr lang="en-ID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2DBEA34-5B88-81BC-F4D8-DF6BF55EB3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09963" y="3448334"/>
            <a:ext cx="1203832" cy="349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1989</a:t>
            </a:r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F23D25D-D6AD-9F15-A576-6740B5F7E1C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659814" y="3448334"/>
            <a:ext cx="1203832" cy="349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1989</a:t>
            </a:r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C5E9DB98-2B33-8563-6456-16684A7502C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104474" y="3448334"/>
            <a:ext cx="1203832" cy="349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1989</a:t>
            </a:r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6FE9CD2-8261-8240-AA76-ECFB936C2C4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47321" y="3448334"/>
            <a:ext cx="1203832" cy="349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1989</a:t>
            </a:r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1B69272E-E135-BFA9-AB25-2D063E0498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970592" y="3448334"/>
            <a:ext cx="1203832" cy="349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1989</a:t>
            </a:r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16A6BCE-044A-59AA-0E1E-BE0A38B07F8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65918" y="3439242"/>
            <a:ext cx="1203832" cy="349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1989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040E8C14-A7F8-481E-CF2A-9F5F32A1AF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3161" y="2674365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01.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17C2E13-E52A-C849-AEB7-3D496F89734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31406" y="2674365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02.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588139E6-77C9-55CD-84A0-7F7A7784339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969651" y="2674365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03.</a:t>
            </a:r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5D4F2C6-8ACD-94EE-496C-B37991BEF42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07896" y="2674365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04.</a:t>
            </a:r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CE5BB55-D017-CFD5-0B5F-584D07C4B1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846141" y="2675322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05.</a:t>
            </a:r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64299BA-1ACF-8DD0-C4A8-223D862D8C9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84386" y="2675322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06.</a:t>
            </a:r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E5C1B402-5A09-322D-D10E-5111D22EA3E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04900" y="2674365"/>
            <a:ext cx="560945" cy="2362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07.</a:t>
            </a:r>
            <a:endParaRPr lang="en-ID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D030B258-5DA1-9C7C-8423-0BE9057D023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2096928" y="4536063"/>
            <a:ext cx="1409805" cy="8747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13AE08FB-2354-E921-8F29-E599FE65D621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3541855" y="4539847"/>
            <a:ext cx="1409805" cy="8747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C9EE4661-9264-00F7-A836-6F78EA6DFBDD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4983414" y="4544435"/>
            <a:ext cx="1409805" cy="8747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B289D6A-2B10-F591-0933-BA2030670D34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436382" y="4549895"/>
            <a:ext cx="1409805" cy="87935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49EFE36-93CF-9100-94BD-4F5D23BF5EE2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7877941" y="4554483"/>
            <a:ext cx="1409805" cy="8747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4C7B57C1-DCC0-7CE5-AD07-A3EE72039B7B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334526" y="4549895"/>
            <a:ext cx="1409805" cy="8747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183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roducts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ADDCE52-6072-8E6A-85A7-ABE487A452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7158" y="37588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07/15</a:t>
            </a:r>
            <a:endParaRPr lang="en-ID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3F9F1A5-4F6E-36D3-4FCC-4688C6ECB2C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157" y="621201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36BC4BD-B5C1-3FED-8032-DA910A5465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6868" y="874860"/>
            <a:ext cx="4946984" cy="7450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PRODUCTS</a:t>
            </a:r>
            <a:endParaRPr lang="en-ID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9432D04-03CA-13CA-1761-ACD6EB784D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06868" y="563786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DEMAND</a:t>
            </a:r>
            <a:endParaRPr lang="en-ID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14581EE-EC50-C73F-5E35-FE718CA96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444" y="2909668"/>
            <a:ext cx="2262601" cy="172634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25B40E00-AAB6-39B4-A22E-E0C83AA8643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474038" y="2909668"/>
            <a:ext cx="2262601" cy="172634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5F0C03F9-5B18-AE9C-77B0-DD8A358A494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398214" y="2909668"/>
            <a:ext cx="2262601" cy="172634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DAA00485-5889-5BF3-7C2C-E0F7FA46CFC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322388" y="2909668"/>
            <a:ext cx="2262601" cy="172634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0D9A4E5-8D09-AF21-B1E9-5887ED831AA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7157" y="2401404"/>
            <a:ext cx="2544168" cy="273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9D405D2-C988-A9D2-E3DB-BC116A9731D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305174" y="2401404"/>
            <a:ext cx="2600326" cy="273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18CFF86-7EFD-683C-20F5-BE5923033E4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29352" y="2389348"/>
            <a:ext cx="2600326" cy="273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E6EF026-4DE1-035E-5BE2-E4E6FCA53B4D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53526" y="2401964"/>
            <a:ext cx="2600326" cy="27383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8C0A800-BEC2-D86B-EF66-CA9AF6EB5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7016" y="5232405"/>
            <a:ext cx="948292" cy="3782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01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63B30EA-3345-547B-9028-932E47F7B8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160818" y="5232405"/>
            <a:ext cx="948292" cy="3782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13538A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02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5D955E2A-7BF0-C32A-7532-53947F1A0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055367" y="5220476"/>
            <a:ext cx="948292" cy="3782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03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D4D8B54E-DB94-DE3E-0182-30CFF63EBB4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979542" y="5232405"/>
            <a:ext cx="948292" cy="3782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04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147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DBD73D1-2469-7631-ABFF-CC1A5D572B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1999" y="1044029"/>
            <a:ext cx="6662726" cy="74501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DEMOGRAPHICS</a:t>
            </a:r>
            <a:endParaRPr lang="en-ID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484DD2E-613B-0024-A16F-BF41C060A90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1999" y="732955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USER</a:t>
            </a:r>
            <a:endParaRPr lang="en-ID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9C472B4A-7E6C-704A-B655-F424A4AA8B1D}"/>
              </a:ext>
            </a:extLst>
          </p:cNvPr>
          <p:cNvSpPr>
            <a:spLocks noGrp="1"/>
          </p:cNvSpPr>
          <p:nvPr>
            <p:ph type="chart" sz="quarter" idx="40"/>
          </p:nvPr>
        </p:nvSpPr>
        <p:spPr>
          <a:xfrm>
            <a:off x="1133475" y="2379855"/>
            <a:ext cx="2409825" cy="20859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6C62361-6AB9-FE2D-32E7-27907EB6FF9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06068" y="39690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08/15</a:t>
            </a:r>
            <a:endParaRPr lang="en-ID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DF87BC-057D-E7F9-BEE8-B16E0D71D2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506067" y="6233033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14" name="Chart Placeholder 10">
            <a:extLst>
              <a:ext uri="{FF2B5EF4-FFF2-40B4-BE49-F238E27FC236}">
                <a16:creationId xmlns:a16="http://schemas.microsoft.com/office/drawing/2014/main" id="{48C65016-F150-5684-B3CB-F3ECD424FB63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4891087" y="2379855"/>
            <a:ext cx="2409825" cy="20859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15" name="Chart Placeholder 10">
            <a:extLst>
              <a:ext uri="{FF2B5EF4-FFF2-40B4-BE49-F238E27FC236}">
                <a16:creationId xmlns:a16="http://schemas.microsoft.com/office/drawing/2014/main" id="{6C364A3F-AEE7-BD8A-AA51-AB608D67FE87}"/>
              </a:ext>
            </a:extLst>
          </p:cNvPr>
          <p:cNvSpPr>
            <a:spLocks noGrp="1"/>
          </p:cNvSpPr>
          <p:nvPr>
            <p:ph type="chart" sz="quarter" idx="42"/>
          </p:nvPr>
        </p:nvSpPr>
        <p:spPr>
          <a:xfrm>
            <a:off x="8648700" y="2379854"/>
            <a:ext cx="2409825" cy="208597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ID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0D4FDC9-0E88-D55E-6B29-DDCC2038C7E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77566" y="4655109"/>
            <a:ext cx="2125301" cy="2738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73% of Female Users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B2ED57DC-3F15-FFEB-37F3-86546753E15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316127" y="4655517"/>
            <a:ext cx="2125301" cy="2738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65% of Male Users</a:t>
            </a:r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0F19989B-B9C5-5102-D39F-A84B1AB4D3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64216" y="4645584"/>
            <a:ext cx="2125301" cy="2738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r>
              <a:rPr lang="en-US"/>
              <a:t>85% of All Users</a:t>
            </a:r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D4D915F2-A1F9-6AE2-1110-6F5BBF02AF6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133475" y="5105229"/>
            <a:ext cx="2409825" cy="6464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5F087B8-A17F-41F7-CF99-9F3CC4F18E6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891085" y="5105229"/>
            <a:ext cx="2409825" cy="6464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857C4467-44C1-C71F-BAAC-00DCFA4E59A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648697" y="5105229"/>
            <a:ext cx="2409825" cy="6464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43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ve Analysis"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8B97DCD-5A1D-3C79-C104-BD1859FBE2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05199" y="857249"/>
            <a:ext cx="4946984" cy="74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ANALYSIS</a:t>
            </a:r>
            <a:endParaRPr lang="en-ID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A3A7BF6-1F76-63B7-0492-0A46682F0C7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05199" y="546175"/>
            <a:ext cx="4946984" cy="2812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COMPETITIVE</a:t>
            </a:r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F5D292-B218-A04F-D170-39C58D02FD9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7158" y="37588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PAGE 09/15</a:t>
            </a:r>
            <a:endParaRPr lang="en-ID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267614-154A-07CB-3D5C-CB76880643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7157" y="6212012"/>
            <a:ext cx="1241901" cy="2362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HEXION</a:t>
            </a:r>
            <a:endParaRPr lang="en-ID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76C39B93-0403-50FD-9449-47F6838E99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439328" y="3201626"/>
            <a:ext cx="2183882" cy="2654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F47F90B-CC57-22E8-93A5-648ACCC1D9C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439328" y="3719722"/>
            <a:ext cx="2183882" cy="2654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CBAF73B4-C938-3DCF-EBCB-1DC82FB114E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455996" y="4230116"/>
            <a:ext cx="2183882" cy="2654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D3243F25-5E19-E762-0F41-3CE1114789E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455996" y="4753992"/>
            <a:ext cx="2183882" cy="2654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5AB0E277-15DC-17F0-CCD6-37307CB5823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455996" y="5306039"/>
            <a:ext cx="2183882" cy="2654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DF2C306A-8F04-FC5F-BFB7-6263EC89020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3981173" y="2383086"/>
            <a:ext cx="2183882" cy="26547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EA271460-CE20-0F19-6348-EA9181DC3FD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369569" y="2383086"/>
            <a:ext cx="2183882" cy="26547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970FDA52-FD51-3543-AF39-774D58A8645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703193" y="2383086"/>
            <a:ext cx="2183882" cy="26547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8F9F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lvl="0"/>
            <a:endParaRPr lang="en-ID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DB9656BE-9587-9EF1-A90C-9DCF84D25D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75681" y="1602264"/>
            <a:ext cx="4946984" cy="3785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US"/>
              <a:t>Comparison of our products with competitors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15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71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4" Type="http://schemas.openxmlformats.org/officeDocument/2006/relationships/image" Target="../media/image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0.png"/><Relationship Id="rId4" Type="http://schemas.openxmlformats.org/officeDocument/2006/relationships/image" Target="../media/image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0.png"/><Relationship Id="rId4" Type="http://schemas.openxmlformats.org/officeDocument/2006/relationships/image" Target="../media/image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0.png"/><Relationship Id="rId4" Type="http://schemas.openxmlformats.org/officeDocument/2006/relationships/image" Target="../media/image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43.png"/><Relationship Id="rId4" Type="http://schemas.openxmlformats.org/officeDocument/2006/relationships/image" Target="../media/image2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5E9174E-38FE-9A2C-AA69-A257C4F58B20}"/>
              </a:ext>
            </a:extLst>
          </p:cNvPr>
          <p:cNvSpPr/>
          <p:nvPr/>
        </p:nvSpPr>
        <p:spPr>
          <a:xfrm>
            <a:off x="612834" y="1428678"/>
            <a:ext cx="10966326" cy="1824287"/>
          </a:xfrm>
          <a:prstGeom prst="roundRect">
            <a:avLst/>
          </a:prstGeom>
          <a:solidFill>
            <a:srgbClr val="AEC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8E030-12C8-75A2-DCF8-9F18C8B72F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990" y="1681736"/>
            <a:ext cx="11438020" cy="1323102"/>
          </a:xfrm>
        </p:spPr>
        <p:txBody>
          <a:bodyPr/>
          <a:lstStyle/>
          <a:p>
            <a:r>
              <a:rPr lang="es-ES" sz="32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“EVALUACIÓN DE CONVERGENCIA DE MODELOS ESTOCÁSTICOS DE ORDEN REDUCIDO PARA LA OBTENCIÓN Y UTILIZACIÓN DE MAPAS DE INUNDACIÓN EN ANÁLISIS PROBABILÍSTICOS DE PELIGRO DE TSUNAMI EN LAS COSTAS CHILENAS”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CFB095B-DC1E-C5DA-B41D-28063CA7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08" y="306279"/>
            <a:ext cx="3334828" cy="67568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2906297-2738-0087-0A57-CAC29945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28BE46F-53C5-0BD1-8DDF-162ECFD28367}"/>
              </a:ext>
            </a:extLst>
          </p:cNvPr>
          <p:cNvSpPr txBox="1">
            <a:spLocks/>
          </p:cNvSpPr>
          <p:nvPr/>
        </p:nvSpPr>
        <p:spPr>
          <a:xfrm>
            <a:off x="1969339" y="3929160"/>
            <a:ext cx="8253322" cy="38311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Cristián Ignacio González Escobar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3AFE11-32E8-F42A-A1D3-E08D8B8740D1}"/>
              </a:ext>
            </a:extLst>
          </p:cNvPr>
          <p:cNvSpPr txBox="1"/>
          <p:nvPr/>
        </p:nvSpPr>
        <p:spPr>
          <a:xfrm>
            <a:off x="3048719" y="357384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Trabajo de memoria, presentado por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34AAC0-553A-55C9-CDF5-79149B1691F3}"/>
              </a:ext>
            </a:extLst>
          </p:cNvPr>
          <p:cNvSpPr txBox="1"/>
          <p:nvPr/>
        </p:nvSpPr>
        <p:spPr>
          <a:xfrm>
            <a:off x="3048719" y="4389892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como requisito parcial para optar al título de la carrera de</a:t>
            </a:r>
            <a:endParaRPr lang="es-ES" sz="1800" b="0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398797C-BD27-1459-4470-F911DED92860}"/>
              </a:ext>
            </a:extLst>
          </p:cNvPr>
          <p:cNvSpPr txBox="1">
            <a:spLocks/>
          </p:cNvSpPr>
          <p:nvPr/>
        </p:nvSpPr>
        <p:spPr>
          <a:xfrm>
            <a:off x="1969339" y="4758988"/>
            <a:ext cx="8253322" cy="3693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Ingeniería Civil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6C6EEB-33AA-AF10-5E10-197A7868D163}"/>
              </a:ext>
            </a:extLst>
          </p:cNvPr>
          <p:cNvSpPr txBox="1"/>
          <p:nvPr/>
        </p:nvSpPr>
        <p:spPr>
          <a:xfrm>
            <a:off x="4885782" y="6023195"/>
            <a:ext cx="242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Octubre, 2025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58A57A-984F-8698-B69B-A45465C444E0}"/>
              </a:ext>
            </a:extLst>
          </p:cNvPr>
          <p:cNvSpPr txBox="1"/>
          <p:nvPr/>
        </p:nvSpPr>
        <p:spPr>
          <a:xfrm>
            <a:off x="3048718" y="512832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 la Universidad Técnica Federico Santa María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7944375-6B1F-7A47-BDAF-E91739F01F8D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A6BECB3-CCA2-56B5-A02A-1FCAA3A26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7832069" y="306279"/>
            <a:ext cx="2622429" cy="67568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6AB7FFC-5C2A-2A92-2C03-498AC7A5685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824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65B80-0638-3107-8FD2-5565B85E1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5926037-5D04-ADB4-4187-53E9E455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F6C1E5D-9F2D-E6BF-5C18-DAA0B7F7D644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E1AD7D-32D0-ED06-FAD4-9A43E05D1091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94ED3AE-9435-D247-130B-4BCE1AA1ED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62811B7-840C-6535-B013-2BAF88CC0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3C7372D-1608-8767-5905-C0E09912B593}"/>
              </a:ext>
            </a:extLst>
          </p:cNvPr>
          <p:cNvSpPr txBox="1"/>
          <p:nvPr/>
        </p:nvSpPr>
        <p:spPr>
          <a:xfrm>
            <a:off x="376988" y="1216240"/>
            <a:ext cx="114380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¿Por qué es importante cuantificar el peligro? (Adriano et al., 2013; Cho et al., 2016; </a:t>
            </a:r>
            <a:r>
              <a:rPr lang="es-ES" sz="2800" dirty="0" err="1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</a:t>
            </a: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2021).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¿Cómo cuantificamos el peligro?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Basili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2021; Behrens et al.,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Deterministic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Geist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Lynett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2014).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B79F7AA-0102-742D-1523-D1CA464BA995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091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09CC6-8838-92DE-2079-FF380D08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B3EBDFD-B1A2-1BBB-8D7F-D55DEA32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D61527D-51D6-D4A0-77A6-97171DA056AE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640EEEC-10A1-DA66-71D2-7DB86684D405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D7D68A-18A7-06FF-5418-85F4FEAFAF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1C6EE91-DFB6-B887-02C4-B5686FD26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05FE539-DF4A-B864-736D-2A2625F32372}"/>
              </a:ext>
            </a:extLst>
          </p:cNvPr>
          <p:cNvSpPr txBox="1"/>
          <p:nvPr/>
        </p:nvSpPr>
        <p:spPr>
          <a:xfrm>
            <a:off x="376988" y="1216240"/>
            <a:ext cx="114380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¿Por qué es importante cuantificar el peligro? (Adriano et al., 2013; Cho et al., 2016; </a:t>
            </a:r>
            <a:r>
              <a:rPr lang="es-ES" sz="2800" dirty="0" err="1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</a:t>
            </a: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2021).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¿Cómo cuantificamos el peligro?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Basili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2021; Behrens et al.,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Deterministic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Geist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Lynett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2014).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2EB5E5E-BC1F-3DF9-CC50-0902267C5B28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11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208CAC-A025-D493-A5F7-1EBBBAF19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058" y="3826666"/>
            <a:ext cx="3471875" cy="189083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47A39DE-B3FA-D5BE-9F59-E512EB3F515D}"/>
              </a:ext>
            </a:extLst>
          </p:cNvPr>
          <p:cNvSpPr txBox="1"/>
          <p:nvPr/>
        </p:nvSpPr>
        <p:spPr>
          <a:xfrm>
            <a:off x="376986" y="5717504"/>
            <a:ext cx="11438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4: 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Interpretación de longitudes de ruptura de sismos históricos entre 25°S y 37° (según Beck et al., 1998).</a:t>
            </a:r>
          </a:p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Fuente: Barrientos, 2015.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786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3A5428-47D3-091B-AE00-9253AA189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A968DC4-D03F-3D30-17E9-7428152D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3398FE-F281-EA12-D1E7-9EBC130CD5FB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9CDCEE-0150-C606-3BDF-62599E370CE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25031C3-65CC-EF6D-7A12-118B9EB02E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03E81ED-4D1D-4046-FEE9-E12E0BBFF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70DB2C3-67E5-C33D-E322-78697EC3209B}"/>
              </a:ext>
            </a:extLst>
          </p:cNvPr>
          <p:cNvSpPr txBox="1"/>
          <p:nvPr/>
        </p:nvSpPr>
        <p:spPr>
          <a:xfrm>
            <a:off x="376988" y="1216240"/>
            <a:ext cx="1143802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¿Por qué es importante cuantificar el peligro? (Adriano et al., 2013; Cho et al., 2016; </a:t>
            </a:r>
            <a:r>
              <a:rPr lang="es-ES" sz="2800" dirty="0" err="1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</a:t>
            </a: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2021).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¿Cómo cuantificamos el peligro?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Basili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2021; Behrens et al.,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Deterministic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Geist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Lynett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2014).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7089A1-BAFF-AD11-81B7-0FDB3D572D67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7100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3E393C-8A3B-2641-8FDB-8435805B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20B75F3-42B2-F2E5-FC26-DF99950D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B2C3B92-4B10-638C-93A9-733241DFF195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DF52A2-7547-295E-ACB8-25C079C4E926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8470AC-59C9-23F3-6DC5-517364ADA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1C39772-068E-3B2E-1412-8E732EA5E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1BFA662-3712-3232-55DE-EEB11F51A3F1}"/>
              </a:ext>
            </a:extLst>
          </p:cNvPr>
          <p:cNvSpPr txBox="1"/>
          <p:nvPr/>
        </p:nvSpPr>
        <p:spPr>
          <a:xfrm>
            <a:off x="376988" y="1216240"/>
            <a:ext cx="114380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¿Por qué es importante cuantificar el peligro? (Adriano et al., 2013; Cho et al., 2016; </a:t>
            </a:r>
            <a:r>
              <a:rPr lang="es-ES" sz="2800" dirty="0" err="1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</a:t>
            </a: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2021).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¿Cómo cuantificamos el peligro?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Basili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2021; Behrens et al.,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Deterministic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Geist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Lynett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2014).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Problemas de aplicar PTHA (Lorito et al., 2015; González et al., 2020).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96E8C3-8634-4025-74BA-12DEBBBB82AA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858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67BD0D-016E-BC6A-A4DE-56A24C9F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AC46323D-F7AF-1B84-ED85-8F6973D0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F3C237E-7F04-08EA-8ABA-BDBBCF133482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88ECEEB-BCA9-C35B-E48F-093A7063B149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E3FAAC-BEBB-1EF7-D6A0-5E4CB2328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AFBDAE2-E8B1-F28D-B409-1F2C7420D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6139CC3-7F6F-7F5C-5C0A-89549C48C1D8}"/>
              </a:ext>
            </a:extLst>
          </p:cNvPr>
          <p:cNvSpPr txBox="1"/>
          <p:nvPr/>
        </p:nvSpPr>
        <p:spPr>
          <a:xfrm>
            <a:off x="376988" y="1216240"/>
            <a:ext cx="1143802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¿Por qué es importante cuantificar el peligro? (Adriano et al., 2013; Cho et al., 2016; </a:t>
            </a:r>
            <a:r>
              <a:rPr lang="es-ES" sz="2800" dirty="0" err="1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</a:t>
            </a: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2021).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¿Cómo cuantificamos el peligro?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Basili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2021; Behrens et al.,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Deterministic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Geist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Lynett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2014).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Problemas de aplicar PTHA (Lorito et al., 2015; González et al., 2020).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Grigoriu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2009).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544795-D813-C8B9-BE5C-BB62EB3061B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457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C3E25-EE96-CD04-B068-E0478A48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6DBFD14-5338-C8C7-AE23-67BAC90D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C8E0807-9770-9364-33AB-61CEAE133719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8AD02EB-8297-F60F-CBEC-0840D9DE91CC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701C8CE-06AA-D412-887D-FB2777448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B37F460-0967-19FF-73E7-BAC49FC94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49B7DB-A76D-B376-12CC-48F8EB1EDC86}"/>
              </a:ext>
            </a:extLst>
          </p:cNvPr>
          <p:cNvSpPr txBox="1"/>
          <p:nvPr/>
        </p:nvSpPr>
        <p:spPr>
          <a:xfrm>
            <a:off x="376988" y="1216240"/>
            <a:ext cx="1143802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¿Por qué es importante cuantificar el peligro? (Adriano et al., 2013; Cho et al., 2016; </a:t>
            </a:r>
            <a:r>
              <a:rPr lang="es-ES" sz="2800" dirty="0" err="1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</a:t>
            </a: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2021).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¿Cómo cuantificamos el peligro?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Basili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2021; Behrens et al.,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Deterministic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Geist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Lynett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2014).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Problemas de aplicar PTHA (Lorito et al., 2015; González et al., 2020).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Grigoriu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Estado actual de esta metodología en Chile (Aránguiz et al., 2024; Becerra et al., 2020; González et al., 2020; Sepúlveda et al., 2017; Zamora et al., 2021).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7E5588-3048-7FB3-F6DE-C22622FA7204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956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D7242E-1A2E-BB94-102A-20BBDF64D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911F85B-D669-4A80-3B5C-CEF72037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DFD1AE1-3547-953A-7DB0-AFCEF9652F8E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40C443B-9841-0926-BE77-9FC885DE2CB5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D77B32-64BC-8FDA-E27F-D003BAB35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5334356-0036-AEBD-7A27-EB644B2A1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70E6FE1-8A88-E1FB-1547-D045F41A14A9}"/>
              </a:ext>
            </a:extLst>
          </p:cNvPr>
          <p:cNvSpPr txBox="1"/>
          <p:nvPr/>
        </p:nvSpPr>
        <p:spPr>
          <a:xfrm>
            <a:off x="376988" y="1216240"/>
            <a:ext cx="1143802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¿Por qué es importante cuantificar el peligro? (Adriano et al., 2013; Cho et al., 2016; </a:t>
            </a:r>
            <a:r>
              <a:rPr lang="es-ES" sz="2800" dirty="0" err="1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</a:t>
            </a: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2021).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¿Cómo cuantificamos el peligro?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Basili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2021; Behrens et al.,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Deterministic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Geist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Lynett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2014).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Problemas de aplicar PTHA (Lorito et al., 2015; González et al., 2020).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Grigoriu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Estado actual de esta metodología en Chile (Aránguiz et al., 2024; Becerra et al., 2020; González et al., 2020; Sepúlveda et al., 2017; Zamora et al., 2021).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propósito busca la presente investigación?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53BD36-04F8-CB99-082A-EC3E6C5B6029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065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EE7AA-EF58-F633-7197-6602B449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681FADB-47CA-5748-8FCA-A2CAA97FB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19E2AF-40EC-642D-D4AC-ACA1A3F8D5A2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60622F1-E52C-24E4-75A6-5CE1CAC4BC31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DC1C1E-982F-611D-620E-A1996F91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AF6FF35-5507-93E7-9AED-F0C266D97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2E2620F-F209-D105-F234-E5924C0EEBD6}"/>
              </a:ext>
            </a:extLst>
          </p:cNvPr>
          <p:cNvSpPr txBox="1"/>
          <p:nvPr/>
        </p:nvSpPr>
        <p:spPr>
          <a:xfrm>
            <a:off x="376988" y="1216240"/>
            <a:ext cx="1143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 General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2356120-91BF-554A-43D4-9506FCCEF660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833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E33A4-B6C4-E1B7-4F82-90037F6E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7970383-D84C-ED45-0EDF-1F480ABEF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15897F-E88D-722C-82B5-DD978C753FE9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99AB48E-145B-D648-1280-12DAD55E81F6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8A04EF2-EBDB-3734-FC91-A6D10B068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5948ABE-B0E6-C34D-E6EC-C64FEAF23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AAF99C8-00A3-B0B3-2D84-628C7E56273F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 General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Evaluar la convergencia de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en las costas chilenas utilizando una base de datos de 40.609 escenarios.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C5367D7-613D-C173-0E1E-5B74E1C88AED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411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77ED1-4070-99AA-92AF-37CCF54FD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AFBB3B1E-390B-25ED-7E90-3A8D7C4F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F971D15-45EB-827D-82E5-7008F402EEBD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7134413-6ECE-962A-2ED3-2A68A276530C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ABA7E4-81C8-DA24-A17B-5D63DE107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49BBCFE-3D65-2FC5-34AF-8F7154E64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C9A2F47-9AA0-2CF8-CBE0-F09A4CAC75D5}"/>
              </a:ext>
            </a:extLst>
          </p:cNvPr>
          <p:cNvSpPr txBox="1"/>
          <p:nvPr/>
        </p:nvSpPr>
        <p:spPr>
          <a:xfrm>
            <a:off x="376988" y="1216240"/>
            <a:ext cx="114380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 General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Evaluar la convergencia de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en las costas chilenas utilizando una base de datos de 40.609 escenarios.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 Específicos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A443A56-64E7-2749-15EA-1C84A97D68AF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19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33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63391E-E9E2-50B7-CC1B-4AB88FD1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1873CD7-D561-B1E0-F16F-8C440E2D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5D54AD-E9BC-7485-0B04-743ACBF7D7FE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CBE844-5C38-C4C3-3138-8E6E6A51DD2A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BE788A-6193-CC76-6389-FEE0BC6B3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3591D0-E234-0911-E033-472B3BD2C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50DCE92-CF55-4964-82C1-B1B4E6FAD3BA}"/>
              </a:ext>
            </a:extLst>
          </p:cNvPr>
          <p:cNvSpPr txBox="1"/>
          <p:nvPr/>
        </p:nvSpPr>
        <p:spPr>
          <a:xfrm>
            <a:off x="376988" y="1216240"/>
            <a:ext cx="1143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19BF7F9-4EB5-3BDC-CAF6-B358EF033388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8255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A8897-2481-AD63-367A-3AF34D029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3F7D20D-A074-C2A0-A84A-0273B510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62FE3A-6292-D085-4B4E-FDB09B2E79E2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DC8C9A-EF0B-F554-D876-7753F41D0CDB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5FC7533-E0E7-6C9E-2531-F482BB8BD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1CA5B22-1831-34F9-7FD3-2A9965C29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C5B9113-CEC8-8878-E752-AB0A8AD3D1A7}"/>
              </a:ext>
            </a:extLst>
          </p:cNvPr>
          <p:cNvSpPr txBox="1"/>
          <p:nvPr/>
        </p:nvSpPr>
        <p:spPr>
          <a:xfrm>
            <a:off x="376988" y="1216240"/>
            <a:ext cx="114380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 General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Evaluar la convergencia de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en las costas chilenas utilizando una base de datos de 40.609 escenarios.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 Específicos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Generar una base de datos de terremotos y de datos de intensidad de tsunami reducida a través de las relaciones de escala entregadas por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668C18E-9632-DAA1-7D53-FBFAB9DF589E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336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931BC3-1140-63EA-B36F-EEFB100A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753A959-B536-2E88-55CF-28CD30D2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307F25D-FC65-18CC-142C-CC4E250D4A92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F1C39AC-0D09-1A42-F409-3D0C30E4C996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3A0FBC-D181-EF32-F0F0-3ED08414E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C4D7F11-5A52-C30B-F53D-A76C30099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B2C8B73-A8BF-EE86-0ECD-29B3E62EE6AD}"/>
              </a:ext>
            </a:extLst>
          </p:cNvPr>
          <p:cNvSpPr txBox="1"/>
          <p:nvPr/>
        </p:nvSpPr>
        <p:spPr>
          <a:xfrm>
            <a:off x="376988" y="1216240"/>
            <a:ext cx="114380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 General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Evaluar la convergencia de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en las costas chilenas utilizando una base de datos de 40.609 escenarios.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 Específicos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Generar una base de datos de terremotos y de datos de intensidad de tsunami reducida a través de las relaciones de escala entregadas por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Obtener las curvas de distribución acumulada a partir de los deslizamientos de ruptura de los terremotos, así como a través de las profundidades de flujo registradas.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B811335-422D-2205-C136-A67C90A05D8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5928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55E743-CB36-00A7-798E-C3CF6087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3324201-C0D8-DEEA-C4D3-A02D354F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A94A8B4-61DE-1DEF-8C71-1E168A1E022A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CF31867-B16F-C488-957B-0D2B7FF7377B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B6123B-64FC-AE97-2C3B-8CB2F674E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4D49A25-A154-FDC2-81F3-6FEAD3AEC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A9C1C4F-1094-5F15-7555-2848B1CEA015}"/>
              </a:ext>
            </a:extLst>
          </p:cNvPr>
          <p:cNvSpPr txBox="1"/>
          <p:nvPr/>
        </p:nvSpPr>
        <p:spPr>
          <a:xfrm>
            <a:off x="376988" y="1216240"/>
            <a:ext cx="1143802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 General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Evaluar la convergencia de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en las costas chilenas utilizando una base de datos de 40.609 escenarios.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 Específicos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Generar una base de datos de terremotos y de datos de intensidad de tsunami reducida a través de las relaciones de escala entregadas por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Obtener las curvas de distribución acumulada a partir de los deslizamientos de ruptura de los terremotos, así como a través de las profundidades de flujo registradas.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Cuantificar la representatividad de las muestras obtenidas mediante SROM respecto al método Monte Carlo para cada caso.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3D431E6-27F9-B269-E6D8-06F3F0F99D25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52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BBF99-F9C3-F518-16FE-20AF52DC6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7A5D37B-CCFF-CFA0-DFB3-F4281BF1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D24E83-B023-CF8E-3363-4623DF4D400D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B0C3B48-3385-0896-3151-37F4340DAB9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3F09A1-1070-942C-C6FD-9BA63387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0F257A0-BD2F-2FCF-E0FC-73112DFA2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8426131-479D-3D0A-94AD-787860E4CF37}"/>
              </a:ext>
            </a:extLst>
          </p:cNvPr>
          <p:cNvSpPr txBox="1"/>
          <p:nvPr/>
        </p:nvSpPr>
        <p:spPr>
          <a:xfrm>
            <a:off x="376988" y="1216240"/>
            <a:ext cx="1143802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 General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Evaluar la convergencia de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en las costas chilenas utilizando una base de datos de 40.609 escenarios.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Objetivos Específicos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Generar una base de datos de terremotos y de datos de intensidad de tsunami reducida a través de las relaciones de escala entregadas por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Obtener las curvas de distribución acumulada a partir de los deslizamientos de ruptura de los terremotos, así como a través de las profundidades de flujo registradas.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Cuantificar la representatividad de las muestras obtenidas mediante SROM respecto al método Monte Carlo para cada caso.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Identificar si existen diferencias entre el proceso de SROM llevado desde las rupturas versus desde las intensidades de tsunami registradas.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8286F0-FC67-F40E-6FF3-4C09BFBE80E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9544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FBD47-81D2-836F-C65B-53C38444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A29F50C-3019-F200-FBD5-B7CFC99E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E823501-5B06-09BE-50D0-62F5E3C80F0C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2294ACC-F067-F3AB-9449-7A149DDA774B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F624AB-FB29-58D6-C1C2-7C679D9BC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08CE367-37B0-B48D-2803-1510122E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1D802A6-6068-D3D2-0B9A-07D188C0BA53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Método Monte Carlo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Modelación de fenómenos físicos con aleatoriedad intrínseca.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C1368D6-0F7F-2892-6EDA-80BF8A9D153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021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486C12-5878-6766-7D61-F44D384A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175F97F-8C06-568A-45E7-EE230D32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B2CB2EC-BE29-C51E-4EF8-86F7675613B4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F83CFF8-2CDA-66BA-44D8-209DF252D7DB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2350695-4987-FE52-E653-E0084BFEF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E62712D-D871-9895-9425-FB85A47F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427874B-2BB2-55E8-1487-A5B0C4E19C46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Método Monte Carlo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Modelación de fenómenos físicos con aleatoriedad intrínseca.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Convergente mientras más muestras se tengan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Xiu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2010).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F74AAE5-CB51-D849-F9C9-630A55E2BF3E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555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2477B-03A0-7288-45A3-A06262FEF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D3E605D-03F3-BA5E-8897-2554E88C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58B48AC-27D1-C299-DF73-79789CC0075D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8009AA-0774-2F73-03EC-D24859B5A65B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96BFA5-4D13-B62C-FEB5-D7EC151317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D1F5BA5-2D91-B6D6-CB17-A3A584FF0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F1E20ED-AD3B-0922-AC74-9CDA516CF89E}"/>
              </a:ext>
            </a:extLst>
          </p:cNvPr>
          <p:cNvSpPr txBox="1"/>
          <p:nvPr/>
        </p:nvSpPr>
        <p:spPr>
          <a:xfrm>
            <a:off x="376988" y="1216240"/>
            <a:ext cx="114380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Método Monte Carlo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Modelación de fenómenos físicos con aleatoriedad intrínseca.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Convergente mientras más muestras se tengan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Xiu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2010).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Tiempos de cómputo considerables (Warner et al., 2013).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E364F9-A30D-49B9-58AD-79B77B2AD057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3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DFB25-392F-C923-4D3D-C9DF0A38D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5AB9432-802F-C185-4F25-8761A172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155F44-0857-66DA-A373-197CB2751042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9C9CFC-D47B-33C3-DEBB-2CF20F24A5B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91EFAA-1268-918E-A976-D51DE14B84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84B4F7D-B548-4FC3-D76D-C4E1EAE22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D957443-2A10-7926-22A0-2BA65DAB5BC0}"/>
              </a:ext>
            </a:extLst>
          </p:cNvPr>
          <p:cNvSpPr txBox="1"/>
          <p:nvPr/>
        </p:nvSpPr>
        <p:spPr>
          <a:xfrm>
            <a:off x="376988" y="1216240"/>
            <a:ext cx="114380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Método Monte Carlo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Modelación de fenómenos físicos con aleatoriedad intrínseca.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Convergente mientras más muestras se tengan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Xiu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2010).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Tiempos de cómputo considerables (Warner et al., 2013).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¿Se puede solucionar?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4F636A-428E-99DA-18FA-0A852A2937AA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4882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2CA28-29F7-C892-9CC4-6EE861C9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FB1F135A-39B2-928B-BCF4-79E9CF5BE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B35465-E9B1-F097-458A-643BD0A5EB67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0F92F58-A842-727E-FEDD-372976A3CEB6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7E73C0C-1CE3-7973-86CD-ED60209C94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C393BE1-17C5-42E5-9C22-C1C4FB92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B5A5AE6-7325-83B0-0408-0BD72F3A5908}"/>
              </a:ext>
            </a:extLst>
          </p:cNvPr>
          <p:cNvSpPr txBox="1"/>
          <p:nvPr/>
        </p:nvSpPr>
        <p:spPr>
          <a:xfrm>
            <a:off x="376988" y="1216240"/>
            <a:ext cx="114380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Método Monte Carlo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Modelación de fenómenos físicos con aleatoriedad intrínseca.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Convergente mientras más muestras se tengan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Xiu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2010).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Tiempos de cómputo considerables (Warner et al., 2013).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¿Se puede solucionar?</a:t>
            </a:r>
          </a:p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(SROM)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Definición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Grigoriu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2009).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FB8D1F0-8122-D971-F3B6-4DF979432916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8301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FE1A59-43CA-A7BC-CD08-28D108B1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8228967-A36C-8A1D-FC84-BECD0958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A095E83-2DC4-68D9-D16E-C3E6F09D5FC7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555EC3D-E8F0-B08E-5843-E4F31B907DC1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4293A0-5995-FE5F-46C3-3A87597BC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E75F64B-96F7-58FA-8D10-3C83AE55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E22BF7A-43C9-0934-4498-E27450773325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(SROM)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Formulación matemática: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FA83FC-0329-6B9D-1E6E-2615A2BED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29" y="2930420"/>
            <a:ext cx="1619048" cy="1904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E882EB7-2544-2262-0962-85FCC6C7E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55" y="3616337"/>
            <a:ext cx="1114286" cy="20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7C029A-9D73-C396-E062-8478555429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60" y="4333000"/>
            <a:ext cx="990476" cy="20952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1766EE-E46A-7C5C-B0AE-474CC97EDC97}"/>
              </a:ext>
            </a:extLst>
          </p:cNvPr>
          <p:cNvSpPr txBox="1"/>
          <p:nvPr/>
        </p:nvSpPr>
        <p:spPr>
          <a:xfrm>
            <a:off x="7087873" y="2888769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(1)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28EBAC-1D86-E701-907D-0AC87700DDF7}"/>
              </a:ext>
            </a:extLst>
          </p:cNvPr>
          <p:cNvSpPr txBox="1"/>
          <p:nvPr/>
        </p:nvSpPr>
        <p:spPr>
          <a:xfrm>
            <a:off x="7087873" y="3596897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(2)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0E423C-32BC-AC0D-6B9D-1D1556F8ADCA}"/>
              </a:ext>
            </a:extLst>
          </p:cNvPr>
          <p:cNvSpPr txBox="1"/>
          <p:nvPr/>
        </p:nvSpPr>
        <p:spPr>
          <a:xfrm>
            <a:off x="7087873" y="4318322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(3)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B29230-8053-C2A0-B3A0-6FFA3562AE23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614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5F083-BCDC-25EA-5A24-2562A7D8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0878EF9-25FE-9F5E-219F-62C3B0BAF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D891F7E-F16A-DF14-C8C7-5A171B173F6D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C121776-990F-5CAD-A787-769A1B6CD0C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5E98299-0BA4-6661-1B1C-81EA8F781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7EB65E9-C7C2-086D-8E9C-8AB4694DB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E142E7E-7224-12C4-81E2-357AB426B312}"/>
              </a:ext>
            </a:extLst>
          </p:cNvPr>
          <p:cNvSpPr txBox="1"/>
          <p:nvPr/>
        </p:nvSpPr>
        <p:spPr>
          <a:xfrm>
            <a:off x="376988" y="1216240"/>
            <a:ext cx="1143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382839-B3DB-4BE7-A08A-387B4E9F2A7F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</a:t>
            </a:r>
            <a:endParaRPr lang="es-ES" dirty="0"/>
          </a:p>
        </p:txBody>
      </p:sp>
      <p:pic>
        <p:nvPicPr>
          <p:cNvPr id="4" name="Imagen 3" descr="Mapa&#10;&#10;El contenido generado por IA puede ser incorrecto.">
            <a:extLst>
              <a:ext uri="{FF2B5EF4-FFF2-40B4-BE49-F238E27FC236}">
                <a16:creationId xmlns:a16="http://schemas.microsoft.com/office/drawing/2014/main" id="{3A9D1594-5D2E-D328-7ADF-9FDD1C1A2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70" y="1660881"/>
            <a:ext cx="3905853" cy="412351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03BB87E-8A56-A556-08D2-0E5B49A4D550}"/>
              </a:ext>
            </a:extLst>
          </p:cNvPr>
          <p:cNvSpPr txBox="1"/>
          <p:nvPr/>
        </p:nvSpPr>
        <p:spPr>
          <a:xfrm>
            <a:off x="376987" y="5784397"/>
            <a:ext cx="11438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1: 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Ubicación del Cinturón de Fuego del pacífico.</a:t>
            </a:r>
          </a:p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Fuente: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Kaza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7662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4C0198-70F8-1E04-7635-F615BF216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BC345AC-8CEE-1AD5-4174-95A9595C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D0B7437-8242-957E-6B62-85D535B5EB03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D28B85-952D-D52A-52CD-FEB783C759A1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23F3C8-4863-4332-AC55-708758F340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A21882A-9454-F639-D4EA-28A0FA8A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E6A3309-6782-4A0F-132B-4E340D6376F4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(SROM)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Formulación matemática:</a:t>
            </a:r>
          </a:p>
        </p:txBody>
      </p:sp>
      <p:pic>
        <p:nvPicPr>
          <p:cNvPr id="2" name="Imagen 1" descr="Forma&#10;&#10;El contenido generado por IA puede ser incorrecto.">
            <a:extLst>
              <a:ext uri="{FF2B5EF4-FFF2-40B4-BE49-F238E27FC236}">
                <a16:creationId xmlns:a16="http://schemas.microsoft.com/office/drawing/2014/main" id="{427BE0D8-4BBB-2660-590C-D48EE0320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44" y="2624244"/>
            <a:ext cx="2419048" cy="514286"/>
          </a:xfrm>
          <a:prstGeom prst="rect">
            <a:avLst/>
          </a:prstGeom>
        </p:spPr>
      </p:pic>
      <p:pic>
        <p:nvPicPr>
          <p:cNvPr id="3" name="Imagen 2" descr="Forma&#10;&#10;El contenido generado por IA puede ser incorrecto.">
            <a:extLst>
              <a:ext uri="{FF2B5EF4-FFF2-40B4-BE49-F238E27FC236}">
                <a16:creationId xmlns:a16="http://schemas.microsoft.com/office/drawing/2014/main" id="{71F8D8C0-0493-1DA3-8367-AEAB9A9680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59" y="3278265"/>
            <a:ext cx="1847619" cy="514286"/>
          </a:xfrm>
          <a:prstGeom prst="rect">
            <a:avLst/>
          </a:prstGeom>
        </p:spPr>
      </p:pic>
      <p:pic>
        <p:nvPicPr>
          <p:cNvPr id="11" name="Imagen 10" descr="Forma&#10;&#10;El contenido generado por IA puede ser incorrecto.">
            <a:extLst>
              <a:ext uri="{FF2B5EF4-FFF2-40B4-BE49-F238E27FC236}">
                <a16:creationId xmlns:a16="http://schemas.microsoft.com/office/drawing/2014/main" id="{79736CB2-4568-E20B-B0C0-6E3C70902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8" y="3932286"/>
            <a:ext cx="2104762" cy="51428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52F8E14-3D5A-A873-9059-6C50413C9067}"/>
              </a:ext>
            </a:extLst>
          </p:cNvPr>
          <p:cNvSpPr txBox="1"/>
          <p:nvPr/>
        </p:nvSpPr>
        <p:spPr>
          <a:xfrm>
            <a:off x="7323014" y="2696721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(4)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FBD4DE7-570A-3525-7844-652BB994B566}"/>
              </a:ext>
            </a:extLst>
          </p:cNvPr>
          <p:cNvSpPr txBox="1"/>
          <p:nvPr/>
        </p:nvSpPr>
        <p:spPr>
          <a:xfrm>
            <a:off x="7309401" y="3350742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(5)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08A33B1-9FDE-40D9-0E78-FDA2B42E9983}"/>
              </a:ext>
            </a:extLst>
          </p:cNvPr>
          <p:cNvSpPr txBox="1"/>
          <p:nvPr/>
        </p:nvSpPr>
        <p:spPr>
          <a:xfrm>
            <a:off x="7309401" y="4004763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(6)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4B074D-0E2D-4712-DA99-9C057B744FF8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9902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570FF-08B8-4260-FD30-583C48BF2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2879C2C-98B5-671B-F37C-65BBD94E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A6217B3-A043-FB73-1567-C9237D2F1578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2B9BF67-D1BE-0575-F165-0E04196EC131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F7AF313-E462-88DC-8368-0CB4E0836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6FEB1B0-59A5-FBFC-87F3-7D3866EC4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1D48ECC-BBA1-744A-0CCF-E3FCB5ECA3D1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(SROM)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Formulación matemática:</a:t>
            </a:r>
          </a:p>
        </p:txBody>
      </p:sp>
      <p:pic>
        <p:nvPicPr>
          <p:cNvPr id="27" name="Imagen 26" descr="Forma&#10;&#10;El contenido generado por IA puede ser incorrecto.">
            <a:extLst>
              <a:ext uri="{FF2B5EF4-FFF2-40B4-BE49-F238E27FC236}">
                <a16:creationId xmlns:a16="http://schemas.microsoft.com/office/drawing/2014/main" id="{53D923CB-D076-9CC2-A0D1-803D1CD49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59" y="2528248"/>
            <a:ext cx="2647619" cy="571429"/>
          </a:xfrm>
          <a:prstGeom prst="rect">
            <a:avLst/>
          </a:prstGeom>
        </p:spPr>
      </p:pic>
      <p:pic>
        <p:nvPicPr>
          <p:cNvPr id="29" name="Imagen 28" descr="Forma&#10;&#10;El contenido generado por IA puede ser incorrecto.">
            <a:extLst>
              <a:ext uri="{FF2B5EF4-FFF2-40B4-BE49-F238E27FC236}">
                <a16:creationId xmlns:a16="http://schemas.microsoft.com/office/drawing/2014/main" id="{23D73E56-8A35-CFA8-A5DB-0B22AC2C5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96" y="3429000"/>
            <a:ext cx="3457143" cy="51428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49461E2-17A2-FDE3-8CA3-058F1F151DF9}"/>
              </a:ext>
            </a:extLst>
          </p:cNvPr>
          <p:cNvSpPr txBox="1"/>
          <p:nvPr/>
        </p:nvSpPr>
        <p:spPr>
          <a:xfrm>
            <a:off x="7976237" y="2629296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(7)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8A7413-9161-05CC-6041-A05CEE995634}"/>
              </a:ext>
            </a:extLst>
          </p:cNvPr>
          <p:cNvSpPr txBox="1"/>
          <p:nvPr/>
        </p:nvSpPr>
        <p:spPr>
          <a:xfrm>
            <a:off x="7976237" y="3316811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(8)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711D7A-8353-350F-4640-5B306B6E0968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4707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D0E9D-51B7-4305-A389-FDB6ACB1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49871C9-3E43-BEF6-980F-0A5B4668E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364C721-D3DD-06C4-2708-44D017FE50A7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2096556-2698-E5AE-2EF1-084059B72BF1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C07CD00-DEAE-799E-034D-B05509AF1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BF67F1A-A525-CC19-C8C2-4107A1F41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774295F-DD65-1FF6-67BC-7468500BBF9A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(SROM)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Formulación matemática:</a:t>
            </a:r>
          </a:p>
        </p:txBody>
      </p:sp>
      <p:pic>
        <p:nvPicPr>
          <p:cNvPr id="19" name="Imagen 18" descr="Forma&#10;&#10;El contenido generado por IA puede ser incorrecto.">
            <a:extLst>
              <a:ext uri="{FF2B5EF4-FFF2-40B4-BE49-F238E27FC236}">
                <a16:creationId xmlns:a16="http://schemas.microsoft.com/office/drawing/2014/main" id="{BD5FB708-9CDC-AA16-963B-37031A9BC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94" y="3978647"/>
            <a:ext cx="3161905" cy="571429"/>
          </a:xfrm>
          <a:prstGeom prst="rect">
            <a:avLst/>
          </a:prstGeom>
        </p:spPr>
      </p:pic>
      <p:pic>
        <p:nvPicPr>
          <p:cNvPr id="31" name="Imagen 30" descr="Forma&#10;&#10;El contenido generado por IA puede ser incorrecto.">
            <a:extLst>
              <a:ext uri="{FF2B5EF4-FFF2-40B4-BE49-F238E27FC236}">
                <a16:creationId xmlns:a16="http://schemas.microsoft.com/office/drawing/2014/main" id="{075422B4-867A-C15D-F9DC-14F137241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17" y="2271105"/>
            <a:ext cx="3666667" cy="609524"/>
          </a:xfrm>
          <a:prstGeom prst="rect">
            <a:avLst/>
          </a:prstGeom>
        </p:spPr>
      </p:pic>
      <p:pic>
        <p:nvPicPr>
          <p:cNvPr id="33" name="Imagen 32" descr="Forma&#10;&#10;El contenido generado por IA puede ser incorrecto.">
            <a:extLst>
              <a:ext uri="{FF2B5EF4-FFF2-40B4-BE49-F238E27FC236}">
                <a16:creationId xmlns:a16="http://schemas.microsoft.com/office/drawing/2014/main" id="{9E9BAA4A-0999-B48C-04ED-6AE0EA788D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76" y="3143285"/>
            <a:ext cx="3457143" cy="5714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7D09856-E2F9-60E1-231F-C0A010CB6646}"/>
              </a:ext>
            </a:extLst>
          </p:cNvPr>
          <p:cNvSpPr txBox="1"/>
          <p:nvPr/>
        </p:nvSpPr>
        <p:spPr>
          <a:xfrm>
            <a:off x="8171454" y="2393703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(9)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EE865E-FF89-BFF4-0C8C-26B38EBC4783}"/>
              </a:ext>
            </a:extLst>
          </p:cNvPr>
          <p:cNvSpPr txBox="1"/>
          <p:nvPr/>
        </p:nvSpPr>
        <p:spPr>
          <a:xfrm>
            <a:off x="8171454" y="3244333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(10)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E9395A-8E2B-7EC9-1676-294F1144D582}"/>
              </a:ext>
            </a:extLst>
          </p:cNvPr>
          <p:cNvSpPr txBox="1"/>
          <p:nvPr/>
        </p:nvSpPr>
        <p:spPr>
          <a:xfrm>
            <a:off x="8171454" y="4079695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(11)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D0BFBB-3FCC-07C0-1F97-47B3960BA36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660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59C56-0A93-CC4A-C2E2-DD88B8EA2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EFB0E90-C5CA-1104-48BC-CB0594D5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A02D406-9C79-BD9B-B32E-BA464F307306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3B7A4D-A97E-96CA-4C80-B9E99FFAC844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764FB3-781A-EADC-96B2-4CF96AC7C9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321D0DF-5877-A1C1-337A-1096687C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590A8E8-FEAA-898C-93BC-E313567EF154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Reduced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Order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(SROM)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Comparación de la función de distribución acumulada.</a:t>
            </a:r>
          </a:p>
        </p:txBody>
      </p:sp>
      <p:pic>
        <p:nvPicPr>
          <p:cNvPr id="2" name="Imagen 1" descr="Gráfico&#10;&#10;El contenido generado por IA puede ser incorrecto.">
            <a:extLst>
              <a:ext uri="{FF2B5EF4-FFF2-40B4-BE49-F238E27FC236}">
                <a16:creationId xmlns:a16="http://schemas.microsoft.com/office/drawing/2014/main" id="{D4A5F0A3-BFE7-D432-DCFB-E98C853DD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09" y="2382783"/>
            <a:ext cx="4047778" cy="303583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01A717-EA13-F5BB-BB4D-9C7D77DD130B}"/>
              </a:ext>
            </a:extLst>
          </p:cNvPr>
          <p:cNvSpPr txBox="1"/>
          <p:nvPr/>
        </p:nvSpPr>
        <p:spPr>
          <a:xfrm>
            <a:off x="376988" y="542707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5: Función de distribución de la variable aleatoria x, a través de SROM (en rojo) y Monte Carlo (negro).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2A3F5B-96A7-FBF4-29C6-1F0E32BF7577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44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CED45-0C48-920D-2001-18849B4AF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3405B3F-DE3F-364A-0EEA-2C645FA7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54B2B0-494A-B42C-A36D-7A67BDAEF17C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F6774F-0430-0F85-7990-EB8D0BA6EBFC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9B295F-0C9D-B089-FCCC-3D558381E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53F5023-28FD-53E5-A296-02C8D9F6D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60BA428-0A15-7786-B85E-8A1B682046EA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Terremotos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Definición de ruptura sísmica (Sepúlveda et al., 2017).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9A7F66-C711-6334-F522-AB320473C0F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5518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97797-0B6E-4FD8-6A47-FAEE9C0FC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4EA990E-320E-AFB5-E096-039B7629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A43685D-ABE1-AB51-6AF6-791D11EFBFF9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430E0EF-012B-8276-FE3C-BA67299B364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BB170C-E4E7-92FE-20FD-89116BC84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D249C90-3005-7B55-FCBF-AB121DFC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01B289D-0734-0190-8A03-329447D38ADB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Terremotos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Definición de ruptura sísmica (Sepúlveda et al., 2017).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7B5FD6-7C76-29C5-BA8B-FD5EDFB9D88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35</a:t>
            </a:r>
            <a:endParaRPr lang="es-ES" dirty="0"/>
          </a:p>
        </p:txBody>
      </p:sp>
      <p:pic>
        <p:nvPicPr>
          <p:cNvPr id="3" name="Imagen 2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49817837-018A-CE00-B4F9-D3B82C89E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20" y="2142046"/>
            <a:ext cx="5666159" cy="318501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7DD9F54-2449-5409-EC5C-AB55221981B3}"/>
              </a:ext>
            </a:extLst>
          </p:cNvPr>
          <p:cNvSpPr txBox="1"/>
          <p:nvPr/>
        </p:nvSpPr>
        <p:spPr>
          <a:xfrm>
            <a:off x="3575605" y="5423084"/>
            <a:ext cx="5040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6: 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Tectónica de placas en la zona de subducción chilena.</a:t>
            </a:r>
          </a:p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Fuente: Barrientos, 2015.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2690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09D3A-6ABE-EAC5-9048-3DA3698D7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C1749DA-E672-E1E1-DE85-1536F4D1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263DF4-B454-CE1E-B7C1-30E021718873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BC04A54-3681-384F-D2C6-0200319F308D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DE7992D-19A6-4108-55A9-63F9EE7C5F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BB7FB52-AFD3-76C2-AE01-039DFB0F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14034F4-E185-4DBE-9833-2C7E3C81DC44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Terremotos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Definición de ruptura sísmica (Sepúlveda et al., 2017).</a:t>
            </a:r>
          </a:p>
        </p:txBody>
      </p:sp>
      <p:pic>
        <p:nvPicPr>
          <p:cNvPr id="3" name="Imagen 2" descr="Gráfico, Diagrama, Gráfico radial&#10;&#10;El contenido generado por IA puede ser incorrecto.">
            <a:extLst>
              <a:ext uri="{FF2B5EF4-FFF2-40B4-BE49-F238E27FC236}">
                <a16:creationId xmlns:a16="http://schemas.microsoft.com/office/drawing/2014/main" id="{6FEF43DD-D6E3-06B0-1DE3-6C555D6E6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1" y="2108755"/>
            <a:ext cx="5442037" cy="353300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200373-4A7B-445C-71D6-120AED8028C4}"/>
              </a:ext>
            </a:extLst>
          </p:cNvPr>
          <p:cNvSpPr txBox="1"/>
          <p:nvPr/>
        </p:nvSpPr>
        <p:spPr>
          <a:xfrm>
            <a:off x="376987" y="5652680"/>
            <a:ext cx="5524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7: Parámetros involucrados en una ruptura durante un terremoto.</a:t>
            </a:r>
          </a:p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Fuente: CIGIDEN, 2018.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5523F1B-C3A4-735C-FCB6-5B52F63595A0}"/>
                  </a:ext>
                </a:extLst>
              </p:cNvPr>
              <p:cNvSpPr txBox="1"/>
              <p:nvPr/>
            </p:nvSpPr>
            <p:spPr>
              <a:xfrm>
                <a:off x="5983550" y="2783319"/>
                <a:ext cx="5749199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δ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Ángulo de manteo (</a:t>
                </a:r>
                <a:r>
                  <a:rPr lang="es-ES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dip</a:t>
                </a:r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en inglés).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λ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Ángulo de deslizamiento (</a:t>
                </a:r>
                <a:r>
                  <a:rPr lang="es-ES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roke</a:t>
                </a:r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en inglés).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D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Deslizamiento (dislocación, slip en inglés).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1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1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h</m:t>
                        </m:r>
                      </m:e>
                      <m:sub>
                        <m:r>
                          <a:rPr lang="es-ES" sz="11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Profundidad focal.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ϕ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Rumbo (strike en inglés).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L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Largo de falla (</a:t>
                </a:r>
                <a:r>
                  <a:rPr lang="es-ES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length</a:t>
                </a:r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en inglés).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W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Ancho de falla (</a:t>
                </a:r>
                <a:r>
                  <a:rPr lang="es-ES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width</a:t>
                </a:r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en inglés).</a:t>
                </a: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C5523F1B-C3A4-735C-FCB6-5B52F6359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550" y="2783319"/>
                <a:ext cx="5749199" cy="2031325"/>
              </a:xfrm>
              <a:prstGeom prst="rect">
                <a:avLst/>
              </a:prstGeom>
              <a:blipFill>
                <a:blip r:embed="rId6"/>
                <a:stretch>
                  <a:fillRect t="-1502" b="-420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4077A388-6C32-CA99-AC58-D1B586A12611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9685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1C563-4FE4-965C-2644-E0F4795BC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A8B83184-10DE-91A1-C017-8FBE97B3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27DC0AE-E879-9A93-7293-4D6158A94A6D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A17378C-DE19-275C-F251-59ACCBA283AF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B5FE84F-C748-F733-1226-14522004F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B64BBD-4DF2-8B05-9B7D-A85A2342E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5F9E112-501E-EFFD-3184-4A816728A500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(PTHA)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Definición (Behrens et al., 2021).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878D4D-5EDB-19D9-18FC-047A9272CD2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729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54F1A-73EE-A97C-F783-3E3A7E34D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F071D128-1AE5-D211-66CF-C72B7745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A2643CC-906C-94F8-388B-ABC9272418DD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68D00AE-A261-BCEF-1A41-6CFF5DD75AF2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32C6BFF-C864-C1DF-BE37-EB8417A8CE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FC2EEA-A763-53DC-8222-CA3DA645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3A9131B-09FF-38BD-446C-E024EBC89792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(PTHA)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Definición (Behrens et al., 2021).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FCF608A-72F8-88E8-AAB4-0C0BB8DB5E42}"/>
              </a:ext>
            </a:extLst>
          </p:cNvPr>
          <p:cNvSpPr txBox="1"/>
          <p:nvPr/>
        </p:nvSpPr>
        <p:spPr>
          <a:xfrm>
            <a:off x="9444073" y="2533424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(12)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1E62F90-D9F1-4C37-3A4C-09899ED82A2C}"/>
                  </a:ext>
                </a:extLst>
              </p:cNvPr>
              <p:cNvSpPr txBox="1"/>
              <p:nvPr/>
            </p:nvSpPr>
            <p:spPr>
              <a:xfrm>
                <a:off x="903411" y="3265834"/>
                <a:ext cx="950867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Donde: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  <a:ea typeface="Microsoft Himalaya" panose="01010100010101010101" pitchFamily="2" charset="0"/>
                                <a:cs typeface="Microsoft Himalaya" panose="01010100010101010101" pitchFamily="2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Microsoft Himalaya" panose="01010100010101010101" pitchFamily="2" charset="0"/>
                                <a:cs typeface="Microsoft Himalaya" panose="01010100010101010101" pitchFamily="2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Microsoft Himalaya" panose="01010100010101010101" pitchFamily="2" charset="0"/>
                                <a:cs typeface="Microsoft Himalaya" panose="01010100010101010101" pitchFamily="2" charset="0"/>
                              </a:rPr>
                              <m:t>𝑚𝑖𝑛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Microsoft Himalaya" panose="01010100010101010101" pitchFamily="2" charset="0"/>
                                <a:cs typeface="Microsoft Himalaya" panose="01010100010101010101" pitchFamily="2" charset="0"/>
                              </a:rPr>
                              <m:t>,</m:t>
                            </m:r>
                            <m:r>
                              <a:rPr lang="es-ES" sz="1600" b="0" i="1" smtClean="0">
                                <a:latin typeface="Cambria Math" panose="02040503050406030204" pitchFamily="18" charset="0"/>
                                <a:ea typeface="Microsoft Himalaya" panose="01010100010101010101" pitchFamily="2" charset="0"/>
                                <a:cs typeface="Microsoft Himalaya" panose="01010100010101010101" pitchFamily="2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</a:t>
                </a:r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corresponde a la tasa de promedio anual de ocurrencia del evento tsunamigénico de magnitud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𝑀</m:t>
                    </m:r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excediendo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6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corresponde a la función de densidad de probabilidad condicional para </a:t>
                </a:r>
                <a14:m>
                  <m:oMath xmlns:m="http://schemas.openxmlformats.org/officeDocument/2006/math">
                    <m:r>
                      <a:rPr lang="es-ES" sz="160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𝑀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≥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s-ES" sz="16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S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corresponde a la función de densidad de probabilidad para el set de parámetros de fuente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S</m:t>
                    </m:r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dada una magnitud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M</m:t>
                    </m:r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  <a:endParaRPr lang="es-ES" sz="16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P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IM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x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) ≥</m:t>
                    </m:r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im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|</m:t>
                    </m:r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s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m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) </m:t>
                    </m:r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corresponde a la función de distribución acumulada complementaria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0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I</m:t>
                    </m:r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𝑀</m:t>
                    </m:r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dado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S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s</m:t>
                    </m:r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M</m:t>
                    </m:r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sz="16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m</m:t>
                    </m:r>
                  </m:oMath>
                </a14:m>
                <a:r>
                  <a:rPr lang="es-ES" sz="20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, y puede ser evaluada a través de simulaciones de tsunami.</a:t>
                </a: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1E62F90-D9F1-4C37-3A4C-09899ED8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11" y="3265834"/>
                <a:ext cx="9508671" cy="1938992"/>
              </a:xfrm>
              <a:prstGeom prst="rect">
                <a:avLst/>
              </a:prstGeom>
              <a:blipFill>
                <a:blip r:embed="rId6"/>
                <a:stretch>
                  <a:fillRect l="-641" t="-1887" r="-705" b="-47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CCF210C2-3830-9A6F-2A01-D3E0446908C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38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3F328A7-49D7-8289-2405-5D9341BDBC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31" y="2446661"/>
            <a:ext cx="6371429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2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32267-C362-17F4-4A30-BA8C9D78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80BA6C8-F1AB-0FF6-8362-B9280065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B133FC0-9F10-CD46-6186-442AC69E70D1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44B3E9-67E9-FA84-3144-4BFF4A8D30BA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04D4502-9474-A119-1825-5E9A9D23C1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0C12A0E-CF60-711F-39A1-97E2E755C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7374077-F910-1970-475F-29E6EC169398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(PTHA)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Métricas de tsunami</a:t>
            </a:r>
          </a:p>
        </p:txBody>
      </p:sp>
      <p:pic>
        <p:nvPicPr>
          <p:cNvPr id="6" name="Imagen 5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2F7AF187-7A33-17BB-231A-74CFBFD4A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7" y="2326116"/>
            <a:ext cx="6976731" cy="294573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62022B8-7268-6F5D-CF0D-8E62CDF4C6E6}"/>
              </a:ext>
            </a:extLst>
          </p:cNvPr>
          <p:cNvSpPr txBox="1"/>
          <p:nvPr/>
        </p:nvSpPr>
        <p:spPr>
          <a:xfrm>
            <a:off x="376989" y="5372605"/>
            <a:ext cx="7050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8: Parámetros involucrados en una inundación por tsunami.</a:t>
            </a:r>
          </a:p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Fuente: CIGIDEN, 2018.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60E0972-BC1D-04AA-B36A-A6EBF8EDF3B7}"/>
                  </a:ext>
                </a:extLst>
              </p:cNvPr>
              <p:cNvSpPr txBox="1"/>
              <p:nvPr/>
            </p:nvSpPr>
            <p:spPr>
              <a:xfrm>
                <a:off x="7501796" y="2894313"/>
                <a:ext cx="4239177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h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x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y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)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:Altura de inundación.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z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x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y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)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Cota de terreno.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η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x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y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t</m:t>
                    </m:r>
                    <m: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)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Desnivelación.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d</m:t>
                    </m:r>
                    <m: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x</m:t>
                    </m:r>
                    <m: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y</m:t>
                    </m:r>
                    <m: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)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Profundidad de inundación o profundidad de flujo.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R</m:t>
                    </m:r>
                    <m: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x</m:t>
                    </m:r>
                    <m: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y</m:t>
                    </m:r>
                    <m: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)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Runup.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1" smtClean="0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I</m:t>
                    </m:r>
                    <m: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x</m:t>
                    </m:r>
                    <m: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y</m:t>
                    </m:r>
                    <m:r>
                      <a:rPr lang="es-ES" sz="11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)</m:t>
                    </m:r>
                  </m:oMath>
                </a14:m>
                <a:r>
                  <a:rPr lang="es-ES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: Inundación horizontal o distancia de inundación.</a:t>
                </a: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60E0972-BC1D-04AA-B36A-A6EBF8EDF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796" y="2894313"/>
                <a:ext cx="4239177" cy="1754326"/>
              </a:xfrm>
              <a:prstGeom prst="rect">
                <a:avLst/>
              </a:prstGeom>
              <a:blipFill>
                <a:blip r:embed="rId6"/>
                <a:stretch>
                  <a:fillRect t="-1736" b="-48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21A06AE6-FC78-E146-7FD9-5B039B29499E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58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AA7E4-D9D1-D0A5-4608-36008A0F0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5DCA106-CB8B-D6F0-429F-4A769150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9E707A3-784E-0803-63B1-40EDFC572C8B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FC58A0D-4DB0-A362-2473-57A76C470263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6426FA4-8927-2D82-E9D5-2952FBC06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E001F7A-29F7-F8D3-09E6-1EB195A61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58D5B5F-9143-21AF-59F6-37B0FC029D90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C80BD00-9DF7-CE08-AEAF-CF4E3BEDD25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4266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4ED9B-E99F-4FBE-F8A5-EAF70D41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A4453E99-B3C0-E091-042E-8FD2D8F54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AE8EFB-45FF-3BD8-5069-38065D286176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A321F7-176B-BDC5-57EF-4A4DC0A9AE3A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5D47F96-3D8E-5911-CA1F-1CA80F5EA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4EFEEB8-5F59-E2C0-3C38-C45AFDDAE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21A4A94-495F-75E3-30C8-E094DED0CE8B}"/>
              </a:ext>
            </a:extLst>
          </p:cNvPr>
          <p:cNvSpPr txBox="1"/>
          <p:nvPr/>
        </p:nvSpPr>
        <p:spPr>
          <a:xfrm>
            <a:off x="376988" y="1216240"/>
            <a:ext cx="114380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(PTHA)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Definición (Behrens et al., 2021).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Métricas de tsunami.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Ventajas sobre análisis determinísticos (Becerra et al., 2020).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2B4FBB-5D50-4C24-31C0-AF977A4CE837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1410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2D1A7-6EFD-828B-EDA3-84F74541B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246B843-06FC-D30D-7157-AB6C0D18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5602CA7-A714-AA89-EA20-B71AE8184006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730710-D8F1-2003-6135-B7C2FF549B93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A64A00F-CD6C-69C8-A661-0C6F5F7CBE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21B0759-6D1B-74DA-D900-2DF0DA18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2D11E21-6E1C-96F8-4614-35CE2FE0FFDD}"/>
              </a:ext>
            </a:extLst>
          </p:cNvPr>
          <p:cNvSpPr txBox="1"/>
          <p:nvPr/>
        </p:nvSpPr>
        <p:spPr>
          <a:xfrm>
            <a:off x="376988" y="1216240"/>
            <a:ext cx="114380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(PTHA)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Definición (Behrens et al., 2021).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Métricas de tsunami.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Ventajas sobre análisis determinísticos (Becerra et al., 2020).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¿Cuál es su propósito?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5F19C7-D070-850E-6155-B608867003D4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2463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B986F-F88E-EDA1-CDEE-2B5DA32EC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366D79D-9179-BAF4-582E-FDEE1B7A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F6FE66A-42B5-D94D-E9E1-86FC216DC9AB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MARCO TEÓRICO</a:t>
            </a:r>
          </a:p>
          <a:p>
            <a:endParaRPr lang="es-ES" sz="3600" u="sng" dirty="0">
              <a:solidFill>
                <a:schemeClr val="tx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9B64318-8CBD-ACDE-3916-DF341E759F3D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9787A4-1674-8738-019C-DEF73AD99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A1C80EC-2BF1-BC20-545F-A713123A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6CA4286-D748-A7A4-F908-893E0083101A}"/>
              </a:ext>
            </a:extLst>
          </p:cNvPr>
          <p:cNvSpPr txBox="1"/>
          <p:nvPr/>
        </p:nvSpPr>
        <p:spPr>
          <a:xfrm>
            <a:off x="376988" y="1216240"/>
            <a:ext cx="114380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Hazard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(PTHA)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Definición (Behrens et al., 2021).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Métricas de tsunami.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Ventajas sobre análisis determinísticos (Becerra et al., 2020).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¿Cuál es su propósito?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A4798B-232F-7A6B-97CE-D9A5261EE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678" y="3393311"/>
            <a:ext cx="6020640" cy="235300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9A8EBB8-A729-89B8-8225-11EE8B3B9692}"/>
              </a:ext>
            </a:extLst>
          </p:cNvPr>
          <p:cNvSpPr txBox="1"/>
          <p:nvPr/>
        </p:nvSpPr>
        <p:spPr>
          <a:xfrm>
            <a:off x="376987" y="5746314"/>
            <a:ext cx="11438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9: Ejemplo de mapa probabilístico de inundación obtenido a través de la metodología PTHA.</a:t>
            </a:r>
          </a:p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Fuente: Aránguiz et al., 2024.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1AA5244-32EC-E71F-A35A-2B6A04A8A88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6769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798A0-6291-3D33-9E8E-54ABAD12A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91E9776-1D75-B38F-DB8A-733ACABA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353AE06-C64A-6782-72BD-668EC782C11E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ADFD58D-8DA7-7071-D63B-49EDCE376064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74B2DA1-A2EC-8254-8922-F87C18946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731EE8B-E453-74FE-F18A-7845C400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05A72AF-97E8-46EA-B858-1429CA74EC63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Generación del catálogo de terremotos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Áreas de estudio.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EC9C7C5-C75E-024B-FE6C-3296E20E48A1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2812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96F79-7CD2-5F3C-778F-EC60D167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C424F66-B13B-C629-0720-6F927A8D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25C9F-8134-C188-12C0-41C81B74B76D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89D86F6-9A2C-7EE6-9964-490234A70B15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D1401D3-B076-3A7D-7FD0-C3E80D960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78D30E6-ED67-1472-8F6C-C1C87ECD2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754B71E-C9EE-2AFC-1C04-0597FFE52E7C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Generación del catálogo de terremotos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Áreas de estudio.</a:t>
            </a:r>
          </a:p>
        </p:txBody>
      </p:sp>
      <p:pic>
        <p:nvPicPr>
          <p:cNvPr id="4" name="Imagen 3" descr="Mapa&#10;&#10;El contenido generado por IA puede ser incorrecto.">
            <a:extLst>
              <a:ext uri="{FF2B5EF4-FFF2-40B4-BE49-F238E27FC236}">
                <a16:creationId xmlns:a16="http://schemas.microsoft.com/office/drawing/2014/main" id="{1CA63B55-7F27-54A5-74A8-01F9991F5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479" y="1427071"/>
            <a:ext cx="1795038" cy="44321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1C8F5DF-8D93-7B56-8DBA-087A70C62CE4}"/>
              </a:ext>
            </a:extLst>
          </p:cNvPr>
          <p:cNvSpPr txBox="1"/>
          <p:nvPr/>
        </p:nvSpPr>
        <p:spPr>
          <a:xfrm>
            <a:off x="376988" y="585926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10: Área del dominio de rupturas sísmicas, contiene todos los puntos con posibles valores de deslizamiento.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C0C093-8C6F-1A11-E7B5-C65653465D49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4465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4D24E-9D7B-03A4-150E-480B52AC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D46A36F-0F0B-3137-2FB5-6D01C2F2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7CB4BE-47E7-B8A5-7085-07D64D2B17B2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CE4C67-AFC7-3D0E-FFCC-DC7A83E435B4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156FAFE-C8FF-0BCD-9FA9-77A3CB79D8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2D4E1A2-F77B-5009-7818-F4002061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2553C5F-5AFE-52EC-C553-FDE075B2893B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Generación del catálogo de terremotos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Áreas de estudio.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288D834-AD16-4274-D655-1EA6EDE9491E}"/>
              </a:ext>
            </a:extLst>
          </p:cNvPr>
          <p:cNvSpPr txBox="1"/>
          <p:nvPr/>
        </p:nvSpPr>
        <p:spPr>
          <a:xfrm>
            <a:off x="376988" y="585926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11: Puntos del dominio del tsunami, contiene todos los puntos con valores de métricas de intensidad.</a:t>
            </a:r>
            <a:endParaRPr lang="es-ES" dirty="0"/>
          </a:p>
        </p:txBody>
      </p:sp>
      <p:pic>
        <p:nvPicPr>
          <p:cNvPr id="5" name="Imagen 4" descr="Mapa&#10;&#10;El contenido generado por IA puede ser incorrecto.">
            <a:extLst>
              <a:ext uri="{FF2B5EF4-FFF2-40B4-BE49-F238E27FC236}">
                <a16:creationId xmlns:a16="http://schemas.microsoft.com/office/drawing/2014/main" id="{F457708B-2131-5DCD-CBEA-0478A86ED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00" y="1316998"/>
            <a:ext cx="1835195" cy="45313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C1871F6-C4CE-F14E-A628-8C1CDE5D762E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7345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58BAD-8454-9229-A84E-ED3A126B1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F15C18DF-73FB-03B4-B48A-2D35203E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0632F8-1976-360A-DE61-C4F55081F106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F544F02-47AC-8667-D050-2D97C13F61A2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78CF7C-8A27-AC85-31D4-F54E80883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21D81AC-DA17-329C-9ABD-3282A49DE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8D57CA1-A8CD-9860-59CB-B2DE54D3962A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Generación del catálogo de terremotos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Expansión de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Karhunen-Loève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(Melgar et al., 2016).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9B183D-B9F6-2398-9F58-36F3E52CA8B6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1697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C19B0-8035-D352-69D2-1E0EA942A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10E9F60-1FD1-D581-D4F7-49D991F7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81DB6F7-0930-CB55-3DF4-03D36B68EC6C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88E833E-0529-EA5D-12D1-0661C24D4AF2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65668A-55D4-71A1-38A0-91AC5595E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0BF45AB-5395-E582-2077-5CD4CFE8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58154B-E0CA-24AF-B519-9FF9FFF1830C}"/>
                  </a:ext>
                </a:extLst>
              </p:cNvPr>
              <p:cNvSpPr txBox="1"/>
              <p:nvPr/>
            </p:nvSpPr>
            <p:spPr>
              <a:xfrm>
                <a:off x="376988" y="1216240"/>
                <a:ext cx="11438021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del catálogo de terremotos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Expansión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Karhunen-Loève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(Melgar et al., 2016).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 40.609 escenarios de ruptura estocástica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𝑤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Himalaya" panose="01010100010101010101" pitchFamily="2" charset="0"/>
                      </a:rPr>
                      <m:t>∈ [7.5,  9.5]</m:t>
                    </m:r>
                  </m:oMath>
                </a14:m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658154B-E0CA-24AF-B519-9FF9FFF18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" y="1216240"/>
                <a:ext cx="11438021" cy="1384995"/>
              </a:xfrm>
              <a:prstGeom prst="rect">
                <a:avLst/>
              </a:prstGeom>
              <a:blipFill>
                <a:blip r:embed="rId5"/>
                <a:stretch>
                  <a:fillRect l="-1119" t="-4846" b="-114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B658AB8F-5892-7F23-301B-1B2077DCF95A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1085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FF655-9EBF-BEB4-87C2-CB1ECBD27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D865863-DC48-3F7B-CF1F-DCC85676B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C8E5DBD-AFA3-CACF-42CE-02FE3B1FE4F0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2F0C6A6-D752-82C8-7F25-AA319E4074D3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9DBC65-051A-6092-137B-AB53235013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42782EB-E48F-8265-5C1F-CE770AD9E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CE4D384-FB82-BD2F-B047-F3FFB7198AAD}"/>
                  </a:ext>
                </a:extLst>
              </p:cNvPr>
              <p:cNvSpPr txBox="1"/>
              <p:nvPr/>
            </p:nvSpPr>
            <p:spPr>
              <a:xfrm>
                <a:off x="376988" y="1216240"/>
                <a:ext cx="11438021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del catálogo de terremotos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Expansión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Karhunen-Loève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(Melgar et al., 2016).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 40.609 escenarios de ruptura estocástica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𝑤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Himalaya" panose="01010100010101010101" pitchFamily="2" charset="0"/>
                      </a:rPr>
                      <m:t>∈ [7.5,  9.5]</m:t>
                    </m:r>
                  </m:oMath>
                </a14:m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Convergencia de placas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Angermann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1999).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CE4D384-FB82-BD2F-B047-F3FFB719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" y="1216240"/>
                <a:ext cx="11438021" cy="1815882"/>
              </a:xfrm>
              <a:prstGeom prst="rect">
                <a:avLst/>
              </a:prstGeom>
              <a:blipFill>
                <a:blip r:embed="rId5"/>
                <a:stretch>
                  <a:fillRect l="-1119" t="-3704" b="-87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6AEF98D3-6B9D-7869-778D-3BA743EF6363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974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284CA-F045-246E-37F5-1A2010EC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A2FCB62C-D2F9-122D-7AB3-ACC013FE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92F7F22-26EE-55C1-6F9E-EA446B895A8D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0B94150-D755-1336-6B82-1EE28D08E4D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BAA32B-D50F-CDB5-B03E-ED940238A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7947731-B759-81D1-CB1B-587EA3A5C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E935DAB-FAAE-FC16-650A-96D9586031B3}"/>
                  </a:ext>
                </a:extLst>
              </p:cNvPr>
              <p:cNvSpPr txBox="1"/>
              <p:nvPr/>
            </p:nvSpPr>
            <p:spPr>
              <a:xfrm>
                <a:off x="376988" y="1216240"/>
                <a:ext cx="11438021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del catálogo de terremotos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Expansión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Karhunen-Loève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(Melgar et al., 2016).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 40.609 escenarios de ruptura estocástica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𝑤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Himalaya" panose="01010100010101010101" pitchFamily="2" charset="0"/>
                      </a:rPr>
                      <m:t>∈ [7.5,  9.5]</m:t>
                    </m:r>
                  </m:oMath>
                </a14:m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Convergencia de placas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Angermann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1999).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Máximo valor de deslizamiento posible.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E935DAB-FAAE-FC16-650A-96D95860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" y="1216240"/>
                <a:ext cx="11438021" cy="2246769"/>
              </a:xfrm>
              <a:prstGeom prst="rect">
                <a:avLst/>
              </a:prstGeom>
              <a:blipFill>
                <a:blip r:embed="rId5"/>
                <a:stretch>
                  <a:fillRect l="-1119" t="-2989" b="-679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9CBD9391-D1D7-DC64-9356-9027C0D641BF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49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484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9BF82-9EB0-7ECC-0BD3-39040BA1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45B7764-1D29-506E-85B5-E40B4D35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C7A8BE-CA48-2B98-6C10-D8D0878C3B4E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AB84316-51E2-1710-621C-00C5665F04AC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2BE1204-51C3-BA7B-C0A3-EA14CC9518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82E2791-6E6B-EA39-2ED0-72B8DC9E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483E4F0-29AA-31BA-BD23-B0F6D4E132AA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964F719-28A3-F951-E730-86ED2D35BA77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D3F8DD-0442-3972-E0B4-65067717A4DE}"/>
              </a:ext>
            </a:extLst>
          </p:cNvPr>
          <p:cNvSpPr txBox="1"/>
          <p:nvPr/>
        </p:nvSpPr>
        <p:spPr>
          <a:xfrm>
            <a:off x="3575607" y="5323212"/>
            <a:ext cx="5040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2: 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Tectónica de placas en la zona de subducción chilena.</a:t>
            </a:r>
          </a:p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Fuente: Barrientos, 2015.</a:t>
            </a:r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D3DD3C3-7ECC-6E77-D732-E8ABA6C16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254" y="2393703"/>
            <a:ext cx="3185491" cy="29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9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8175D-F962-9E12-1F24-B2ED22A1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E5C557E-F4C4-72FF-69E5-119D02D5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8F3168D-E448-DDA0-FDE3-74FAA0840DF5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33148BB-8BAF-0643-8E64-8E84A793EF2B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FC31E1B-954B-F17E-A597-1C541424B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BA6EB54-9A13-3E29-9685-A3678A11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A0D0373-8054-3536-DF11-93974BDB4DF0}"/>
                  </a:ext>
                </a:extLst>
              </p:cNvPr>
              <p:cNvSpPr txBox="1"/>
              <p:nvPr/>
            </p:nvSpPr>
            <p:spPr>
              <a:xfrm>
                <a:off x="376988" y="1216240"/>
                <a:ext cx="1143802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del catálogo de terremotos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Expansión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Karhunen-Loève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(Melgar et al., 2016).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 40.609 escenarios de ruptura estocástica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𝑤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Himalaya" panose="01010100010101010101" pitchFamily="2" charset="0"/>
                      </a:rPr>
                      <m:t>∈ [7.5,  9.5]</m:t>
                    </m:r>
                  </m:oMath>
                </a14:m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Convergencia de placas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Angermann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1999).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Máximo valor de deslizamiento posible.</a:t>
                </a:r>
              </a:p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Filtrado del catálogo a través de relaciones de escala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Definición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Blaser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2010).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A0D0373-8054-3536-DF11-93974BDB4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" y="1216240"/>
                <a:ext cx="11438021" cy="3108543"/>
              </a:xfrm>
              <a:prstGeom prst="rect">
                <a:avLst/>
              </a:prstGeom>
              <a:blipFill>
                <a:blip r:embed="rId5"/>
                <a:stretch>
                  <a:fillRect l="-1119" t="-2161" b="-47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37EB7E83-0539-B2DF-AE03-F6EDBDD37FDD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719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4DE12-3313-9EDC-5680-C528FDA1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79428E7-CA91-83C7-5489-89E9303A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6C4E69A-6A91-0602-CAA5-FCA11CB5AA29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ACC72C-40F9-C4AD-6C05-182EA772526F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CC7BF72-241A-B6FE-B989-6323259EA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37C105-908F-3DC5-53F1-DD09437DE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9B51C2F-3CCD-83F6-72D2-1DFF6ABA705C}"/>
                  </a:ext>
                </a:extLst>
              </p:cNvPr>
              <p:cNvSpPr txBox="1"/>
              <p:nvPr/>
            </p:nvSpPr>
            <p:spPr>
              <a:xfrm>
                <a:off x="376988" y="1216240"/>
                <a:ext cx="1143802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del catálogo de terremotos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Expansión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Karhunen-Loève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(Melgar et al., 2016).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 40.609 escenarios de ruptura estocástica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𝑤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Himalaya" panose="01010100010101010101" pitchFamily="2" charset="0"/>
                      </a:rPr>
                      <m:t>∈ [7.5,  9.5]</m:t>
                    </m:r>
                  </m:oMath>
                </a14:m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Convergencia de placas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Angermann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1999).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Máximo valor de deslizamiento posible.</a:t>
                </a:r>
              </a:p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Filtrado del catálogo a través de relaciones de escala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Definición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Blaser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2010).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9B51C2F-3CCD-83F6-72D2-1DFF6ABA7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" y="1216240"/>
                <a:ext cx="11438021" cy="3108543"/>
              </a:xfrm>
              <a:prstGeom prst="rect">
                <a:avLst/>
              </a:prstGeom>
              <a:blipFill>
                <a:blip r:embed="rId5"/>
                <a:stretch>
                  <a:fillRect l="-1119" t="-2161" b="-471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49BECA3F-1357-57B6-4541-14A8EFED9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95" y="5145774"/>
            <a:ext cx="3533333" cy="1904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236DEC1-10BA-A12A-7B2A-302A07C8C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772" y="4637567"/>
            <a:ext cx="3352381" cy="19047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46CC95-3DA4-1CFA-6D35-6097A0550685}"/>
              </a:ext>
            </a:extLst>
          </p:cNvPr>
          <p:cNvSpPr txBox="1"/>
          <p:nvPr/>
        </p:nvSpPr>
        <p:spPr>
          <a:xfrm>
            <a:off x="8204716" y="4548139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(13)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F9CBF5-516C-7DCA-7D06-B9470F3C25C2}"/>
              </a:ext>
            </a:extLst>
          </p:cNvPr>
          <p:cNvSpPr txBox="1"/>
          <p:nvPr/>
        </p:nvSpPr>
        <p:spPr>
          <a:xfrm>
            <a:off x="8204716" y="5056346"/>
            <a:ext cx="47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(14)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5953C57-2968-538F-02AC-370DA5A8F364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8169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BE5B18-B7C8-866B-8028-D9D029BF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81CFDFC-C241-81BA-B02B-83A51E9A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DEA3CA3-2E35-A38F-18CA-5A84F0A526A9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2E379D2-3FD0-17DC-3E46-0BDA3B2FDAC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93A455-DC33-71EB-F8F4-5C9907348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B6DC43D-C2BE-AAFC-FDA5-89794CA45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B7E7084-1629-426D-31F1-3D2EF193C554}"/>
                  </a:ext>
                </a:extLst>
              </p:cNvPr>
              <p:cNvSpPr txBox="1"/>
              <p:nvPr/>
            </p:nvSpPr>
            <p:spPr>
              <a:xfrm>
                <a:off x="376988" y="1216240"/>
                <a:ext cx="11438021" cy="353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del catálogo de terremotos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Expansión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Karhunen-Loève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(Melgar et al., 2016).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 40.609 escenarios de ruptura estocástica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𝑤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Himalaya" panose="01010100010101010101" pitchFamily="2" charset="0"/>
                      </a:rPr>
                      <m:t>∈ [7.5,  9.5]</m:t>
                    </m:r>
                  </m:oMath>
                </a14:m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Convergencia de placas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Angermann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1999).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Máximo valor de deslizamiento posible.</a:t>
                </a:r>
              </a:p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Filtrado del catálogo a través de relaciones de escala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Definición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Blaser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2010).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Procedimiento en base a Aránguiz et al., 2024.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B7E7084-1629-426D-31F1-3D2EF193C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" y="1216240"/>
                <a:ext cx="11438021" cy="3539430"/>
              </a:xfrm>
              <a:prstGeom prst="rect">
                <a:avLst/>
              </a:prstGeom>
              <a:blipFill>
                <a:blip r:embed="rId5"/>
                <a:stretch>
                  <a:fillRect l="-1119" t="-1897" b="-396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757F4D67-1D94-2ADE-3AA6-1A4C18F154DE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4056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333BC-BBE7-D06E-CCF6-D5AA77AE3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6F43B1E-47D8-DDA0-3DF1-582692769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6EEC7E0-E767-868C-E8B4-01DEB5068ADC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1FE3AFB-2858-F58A-54B0-2FD4689B24FD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469D568-E9C1-8E06-8E64-87D324036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9D2478F-E987-4D02-8448-66690FC4D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6C5E817-7AEC-F03D-3EC2-45F77E744FD0}"/>
                  </a:ext>
                </a:extLst>
              </p:cNvPr>
              <p:cNvSpPr txBox="1"/>
              <p:nvPr/>
            </p:nvSpPr>
            <p:spPr>
              <a:xfrm>
                <a:off x="376988" y="1216240"/>
                <a:ext cx="11438021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del catálogo de terremotos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Expansión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Karhunen-Loève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(Melgar et al., 2016).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 40.609 escenarios de ruptura estocástica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𝑤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Himalaya" panose="01010100010101010101" pitchFamily="2" charset="0"/>
                      </a:rPr>
                      <m:t>∈ [7.5,  9.5]</m:t>
                    </m:r>
                  </m:oMath>
                </a14:m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Convergencia de placas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Angermann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1999).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Máximo valor de deslizamiento posible.</a:t>
                </a:r>
              </a:p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Filtrado del catálogo a través de relaciones de escala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Definición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Blaser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2010).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Procedimiento en base a Aránguiz et al., 2024.</a:t>
                </a:r>
              </a:p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Selección de escenarios (SROM)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Aplicación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SROMPy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(Warner, 2018).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86C5E817-7AEC-F03D-3EC2-45F77E744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" y="1216240"/>
                <a:ext cx="11438021" cy="4401205"/>
              </a:xfrm>
              <a:prstGeom prst="rect">
                <a:avLst/>
              </a:prstGeom>
              <a:blipFill>
                <a:blip r:embed="rId5"/>
                <a:stretch>
                  <a:fillRect l="-1119" t="-1526" b="-30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3B65EFEF-2716-9D8A-E8EA-0C8F3F047473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765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738FA-7402-BB9A-11A6-59E88B50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DFED638-2966-6B42-C898-9F5DF06E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329D83E-1BC1-1C25-FF7F-C1214514CDAA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FFD5B4-8C5D-59BF-A518-E9136344ECFC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ED90A1-E970-5473-8572-E95DD372B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719C90-D708-0BE9-401C-D4A3AB881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9A7CBCD-2243-757E-B67D-577150249782}"/>
                  </a:ext>
                </a:extLst>
              </p:cNvPr>
              <p:cNvSpPr txBox="1"/>
              <p:nvPr/>
            </p:nvSpPr>
            <p:spPr>
              <a:xfrm>
                <a:off x="376988" y="1216240"/>
                <a:ext cx="11438021" cy="4832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del catálogo de terremotos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Expansión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Karhunen-Loève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(Melgar et al., 2016).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 40.609 escenarios de ruptura estocástica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𝑤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Himalaya" panose="01010100010101010101" pitchFamily="2" charset="0"/>
                      </a:rPr>
                      <m:t>∈ [7.5,  9.5]</m:t>
                    </m:r>
                  </m:oMath>
                </a14:m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Convergencia de placas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Angermann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1999).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Máximo valor de deslizamiento posible.</a:t>
                </a:r>
              </a:p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Filtrado del catálogo a través de relaciones de escala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Definición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Blaser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2010).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Procedimiento en base a Aránguiz et al., 2024.</a:t>
                </a:r>
              </a:p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Selección de escenarios (SROM)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Aplicación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SROMPy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(Warner, 2018).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Coincidir órdenes de magnitud de los errores (Aránguiz et al., 2024) con un máximo de 10 iteraciones por punto.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9A7CBCD-2243-757E-B67D-577150249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" y="1216240"/>
                <a:ext cx="11438021" cy="4832092"/>
              </a:xfrm>
              <a:prstGeom prst="rect">
                <a:avLst/>
              </a:prstGeom>
              <a:blipFill>
                <a:blip r:embed="rId5"/>
                <a:stretch>
                  <a:fillRect l="-1119" t="-1389" r="-959" b="-26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3DE0A15D-424A-889F-F88A-4424934AA243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0050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738A8-BA75-5D76-A6F6-4FC57CE7A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8B2D34B-2696-F178-3AB9-3425C536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75608F-4957-8902-E520-E9E693779045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B247BC8-2274-8E25-376B-EED9B1ED11D6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A14087-1F34-3CDA-8DE2-1A249D374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09C9352-9D68-65D8-D261-61FC2010A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2DA0969-31B1-11B1-C04D-38474F3DBDEB}"/>
                  </a:ext>
                </a:extLst>
              </p:cNvPr>
              <p:cNvSpPr txBox="1"/>
              <p:nvPr/>
            </p:nvSpPr>
            <p:spPr>
              <a:xfrm>
                <a:off x="376988" y="1216240"/>
                <a:ext cx="11438021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del catálogo de terremotos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Expansión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Karhunen-Loève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(Melgar et al., 2016).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Generación de 40.609 escenarios de ruptura estocástica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𝑀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Microsoft Himalaya" panose="01010100010101010101" pitchFamily="2" charset="0"/>
                            <a:cs typeface="Microsoft Himalaya" panose="01010100010101010101" pitchFamily="2" charset="0"/>
                          </a:rPr>
                          <m:t>𝑤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Microsoft Himalaya" panose="01010100010101010101" pitchFamily="2" charset="0"/>
                        <a:cs typeface="Microsoft Himalaya" panose="01010100010101010101" pitchFamily="2" charset="0"/>
                      </a:rPr>
                      <m:t>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Himalaya" panose="01010100010101010101" pitchFamily="2" charset="0"/>
                      </a:rPr>
                      <m:t>∈ [7.5,  9.5]</m:t>
                    </m:r>
                  </m:oMath>
                </a14:m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Convergencia de placas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Angermann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1999).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Máximo valor de deslizamiento posible.</a:t>
                </a:r>
              </a:p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Filtrado del catálogo a través de relaciones de escala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Definición (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Blaser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et al., 2010).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Procedimiento en base a Aránguiz et al., 2024.</a:t>
                </a:r>
              </a:p>
              <a:p>
                <a:pPr algn="just"/>
                <a:r>
                  <a:rPr lang="es-ES" sz="2800" b="1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Selección de escenarios (SROM)</a:t>
                </a:r>
                <a:endParaRPr lang="es-ES" sz="2800" dirty="0"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Aplicación de </a:t>
                </a:r>
                <a:r>
                  <a:rPr lang="es-ES" sz="2800" dirty="0" err="1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SROMPy</a:t>
                </a: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 (Warner, 2018).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Coincidir órdenes de magnitud de los errores (Aránguiz et al., 2024) con un máximo de 10 iteraciones por punto.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s-ES" sz="2800" dirty="0">
                    <a:latin typeface="Microsoft Himalaya" panose="01010100010101010101" pitchFamily="2" charset="0"/>
                    <a:ea typeface="Microsoft Himalaya" panose="01010100010101010101" pitchFamily="2" charset="0"/>
                    <a:cs typeface="Microsoft Himalaya" panose="01010100010101010101" pitchFamily="2" charset="0"/>
                  </a:rPr>
                  <a:t>Sets de 25, 50, 100 y 200 muestras.</a:t>
                </a: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42DA0969-31B1-11B1-C04D-38474F3DB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88" y="1216240"/>
                <a:ext cx="11438021" cy="5262979"/>
              </a:xfrm>
              <a:prstGeom prst="rect">
                <a:avLst/>
              </a:prstGeom>
              <a:blipFill>
                <a:blip r:embed="rId5"/>
                <a:stretch>
                  <a:fillRect l="-1119" t="-1275" r="-959" b="-231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DAEF7F64-90D6-AB80-B1DE-917270E9F80A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7190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CB0EC-5DB4-C2B4-1E58-685573E7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B467557D-5C7A-53C9-E4C3-AA9E1B70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6E1E07-5920-5DE6-A537-14CFE73C6FF5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METODOLOGÍA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BC77208-D67A-B979-C20C-2EB37F54566C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60FC60-D3F8-65CA-F3FC-6360DF9B7C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2644B6D-6C43-7089-A2CE-1E3772B0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EDC952E-8211-F8CD-F8CD-185DC891B0EA}"/>
              </a:ext>
            </a:extLst>
          </p:cNvPr>
          <p:cNvSpPr txBox="1"/>
          <p:nvPr/>
        </p:nvSpPr>
        <p:spPr>
          <a:xfrm>
            <a:off x="376989" y="120532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Selección de escenarios (SROM)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25, 50, 100 y 200 muestras.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89A7F68-EC17-D6BA-83B5-7EF9775A15D3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56</a:t>
            </a:r>
            <a:endParaRPr lang="es-ES" dirty="0"/>
          </a:p>
        </p:txBody>
      </p:sp>
      <p:pic>
        <p:nvPicPr>
          <p:cNvPr id="3" name="Imagen 2" descr="Mapa&#10;&#10;El contenido generado por IA puede ser incorrecto.">
            <a:extLst>
              <a:ext uri="{FF2B5EF4-FFF2-40B4-BE49-F238E27FC236}">
                <a16:creationId xmlns:a16="http://schemas.microsoft.com/office/drawing/2014/main" id="{CDB1E6FC-BD54-0F51-FF2F-B2CA34E81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20" y="1327919"/>
            <a:ext cx="1759580" cy="4432192"/>
          </a:xfrm>
          <a:prstGeom prst="rect">
            <a:avLst/>
          </a:prstGeom>
        </p:spPr>
      </p:pic>
      <p:pic>
        <p:nvPicPr>
          <p:cNvPr id="6" name="Imagen 5" descr="Mapa&#10;&#10;El contenido generado por IA puede ser incorrecto.">
            <a:extLst>
              <a:ext uri="{FF2B5EF4-FFF2-40B4-BE49-F238E27FC236}">
                <a16:creationId xmlns:a16="http://schemas.microsoft.com/office/drawing/2014/main" id="{0289D583-684E-D939-D550-D284AF749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7919"/>
            <a:ext cx="1940203" cy="44321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748E81D-4CDB-CD77-5523-73CDF8FE6153}"/>
              </a:ext>
            </a:extLst>
          </p:cNvPr>
          <p:cNvSpPr txBox="1"/>
          <p:nvPr/>
        </p:nvSpPr>
        <p:spPr>
          <a:xfrm>
            <a:off x="376988" y="585926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12: Puntos donde se aplica SROM, dominio de terremotos (izquierda) y dominio de métricas de tsunami (derecha).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1000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A474AF-95EB-61AB-749D-8DD1952F6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6A51E49-8717-3AB0-5D99-3134A75EF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8E652DD-CD40-6A83-1B57-31B868A3E238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7F22A8-C63F-DD9E-83FA-B403EA5CD924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4075050-055C-1158-508A-2E45823293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902FF94-6B9B-EF42-26F9-D3E4B7EE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F3C5AE4-73A1-2CAC-7C25-9885F1BA641D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Relaciones de escala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2010).</a:t>
            </a:r>
          </a:p>
          <a:p>
            <a:pPr algn="just"/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CD9E729-958A-C711-400C-3DC199902219}"/>
              </a:ext>
            </a:extLst>
          </p:cNvPr>
          <p:cNvSpPr txBox="1"/>
          <p:nvPr/>
        </p:nvSpPr>
        <p:spPr>
          <a:xfrm>
            <a:off x="376988" y="2127079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Tabla 1: Número de escenarios de ruptura generados a través de expansión K-L.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381B11-888F-6CE7-F223-FE0FC4FB2BC8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57</a:t>
            </a:r>
            <a:endParaRPr lang="es-ES" dirty="0"/>
          </a:p>
        </p:txBody>
      </p:sp>
      <p:pic>
        <p:nvPicPr>
          <p:cNvPr id="6" name="Imagen 5" descr="Tabla&#10;&#10;El contenido generado por IA puede ser incorrecto.">
            <a:extLst>
              <a:ext uri="{FF2B5EF4-FFF2-40B4-BE49-F238E27FC236}">
                <a16:creationId xmlns:a16="http://schemas.microsoft.com/office/drawing/2014/main" id="{F6AC0B75-47FF-143A-B92C-2A23DED45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23" y="2546790"/>
            <a:ext cx="1626967" cy="3419952"/>
          </a:xfrm>
          <a:prstGeom prst="rect">
            <a:avLst/>
          </a:prstGeom>
        </p:spPr>
      </p:pic>
      <p:pic>
        <p:nvPicPr>
          <p:cNvPr id="12" name="Imagen 11" descr="Tabla&#10;&#10;El contenido generado por IA puede ser incorrecto.">
            <a:extLst>
              <a:ext uri="{FF2B5EF4-FFF2-40B4-BE49-F238E27FC236}">
                <a16:creationId xmlns:a16="http://schemas.microsoft.com/office/drawing/2014/main" id="{B0EA8216-6560-5577-51A3-FA9DE8A45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2" y="2546888"/>
            <a:ext cx="1538381" cy="34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36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DDF84-8E2D-2EE9-2357-989BD299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38921F9-89DA-8FD2-93DF-8AA9B162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FBBD4C5-6F17-A379-9820-02901550B823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00967EF-51E8-5F4C-6517-03567C3435A2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D935F3-B857-837D-74E1-B68D784A9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7E46AA9-210D-0E42-171E-047C8BAC7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4B81F7B-BBB0-8957-E314-4EA39B11E0C3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Relaciones de escala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2010).</a:t>
            </a:r>
          </a:p>
          <a:p>
            <a:pPr algn="just"/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634D4C-D028-60B9-6DD0-30A5E09CC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05" y="2546790"/>
            <a:ext cx="1619476" cy="3419952"/>
          </a:xfrm>
          <a:prstGeom prst="rect">
            <a:avLst/>
          </a:prstGeom>
        </p:spPr>
      </p:pic>
      <p:pic>
        <p:nvPicPr>
          <p:cNvPr id="11" name="Imagen 10" descr="Tabla&#10;&#10;El contenido generado por IA puede ser incorrecto.">
            <a:extLst>
              <a:ext uri="{FF2B5EF4-FFF2-40B4-BE49-F238E27FC236}">
                <a16:creationId xmlns:a16="http://schemas.microsoft.com/office/drawing/2014/main" id="{686C4082-38B7-8BF3-4E38-7495063E0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11" y="2546790"/>
            <a:ext cx="1657581" cy="34199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1F2BDC9-4124-FF75-D975-4286DF515074}"/>
              </a:ext>
            </a:extLst>
          </p:cNvPr>
          <p:cNvSpPr txBox="1"/>
          <p:nvPr/>
        </p:nvSpPr>
        <p:spPr>
          <a:xfrm>
            <a:off x="376988" y="2127079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Tabla 2: Número de escenarios luego de utilizar relaciones de escala para las rupturas sísmicas.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2C9095-AC62-77DD-9B4E-8B0ECE1DD62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0611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20FEA8-88C9-0E83-60F2-927AD6B80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EF68476-0735-403B-49EC-95BBD1E49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43A38F-A70F-6D9E-1C0E-86CB02622939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889EA2-192D-535B-DC58-073EBBD9EA67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5867A6-BFA3-C631-D0F2-76F3FDCEF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EDE2FC8-B5D3-9A85-AF63-93E5F7271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A017FE9-2A62-D57B-FEDB-EC1D15F9BF69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Selección de escenarios (SROM)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Escenarios de ruptura seleccionados (ejemplo).</a:t>
            </a:r>
          </a:p>
          <a:p>
            <a:pPr algn="just"/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DE597B33-02AA-B81A-6B4B-37CBDB8AC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5" y="2113471"/>
            <a:ext cx="6349210" cy="37266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148D4BF-396B-34A6-64DD-088EB2857032}"/>
              </a:ext>
            </a:extLst>
          </p:cNvPr>
          <p:cNvSpPr txBox="1"/>
          <p:nvPr/>
        </p:nvSpPr>
        <p:spPr>
          <a:xfrm>
            <a:off x="376988" y="585926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13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: Fuentes de tsunami filtradas mediante SROM para distintas magnitudes.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FDCFA7C-EC25-76FD-827F-90EEAAEBD13A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59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9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78A82-1243-FF02-65AB-FF2B258E2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35B3CDE-0A17-320F-C8D4-C1A7DBDC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B574329-1851-86BD-6DF0-A34936377216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B46C3DA-BDA0-2322-9C5A-AF7B0FA1DE7B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27C564-180F-64E9-6E2A-383B29699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650E126-5C51-8127-957C-9AAA8640A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6A87E2B-90FD-EA69-A531-DCD59A2ABB1D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4F25B5F-7893-A874-17C5-3F6B1AEDAE69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583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765985-2949-BC74-1A52-CD1EE6D23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EADFBBB-AF72-DAA2-EC41-D8B4C4CE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47030B4-CB3B-9244-5392-E414EF05F608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7ECDAE3-856A-A3AF-C673-BA8239FC63FA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C040B4C-2A9C-EE8C-D5CC-9EAEB77BA3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F8BE92A-AD85-C5AE-B6EF-58EE18CC6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E865374-DC4A-0583-8A39-5D3FCA8E7225}"/>
              </a:ext>
            </a:extLst>
          </p:cNvPr>
          <p:cNvSpPr txBox="1"/>
          <p:nvPr/>
        </p:nvSpPr>
        <p:spPr>
          <a:xfrm>
            <a:off x="376988" y="1216240"/>
            <a:ext cx="1143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Mapa de calor de deslizamientos (SROM)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3" name="Imagen 2" descr="Gráfico&#10;&#10;El contenido generado por IA puede ser incorrecto.">
            <a:extLst>
              <a:ext uri="{FF2B5EF4-FFF2-40B4-BE49-F238E27FC236}">
                <a16:creationId xmlns:a16="http://schemas.microsoft.com/office/drawing/2014/main" id="{A8A9C22F-21AD-B15C-F161-83DBDFDBB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91" y="1736945"/>
            <a:ext cx="6126413" cy="412231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D9D03F-3C41-A56A-BE21-6D353FCE3462}"/>
              </a:ext>
            </a:extLst>
          </p:cNvPr>
          <p:cNvSpPr txBox="1"/>
          <p:nvPr/>
        </p:nvSpPr>
        <p:spPr>
          <a:xfrm>
            <a:off x="376988" y="585926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14: Mapas de calor de deslizamiento promedio a lo largo del dominio de ruptura, a partir del número de muestras seleccionadas.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C16ED36-42E8-AEBA-EEF4-4A7EC293AE6F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9957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4C758-A983-C459-176F-1AE489244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B55D19F2-AC30-804D-4372-578578ED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4FC62CD-EF2B-9571-0782-A1EA56EBB064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FC87755-4552-8E06-D9CA-4BD8FA78D22E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E07F0C0-9F28-8767-BA0D-B6BDF148D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E8F0333-A44E-0A97-3616-ACC29A055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8F18C73-DF4D-6D09-EFAF-962E83C09B01}"/>
              </a:ext>
            </a:extLst>
          </p:cNvPr>
          <p:cNvSpPr txBox="1"/>
          <p:nvPr/>
        </p:nvSpPr>
        <p:spPr>
          <a:xfrm>
            <a:off x="376988" y="1216240"/>
            <a:ext cx="1143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Mapa de calor de deslizamientos (SROM)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5FC6E64-616A-C75C-3B90-E206F02C73E6}"/>
              </a:ext>
            </a:extLst>
          </p:cNvPr>
          <p:cNvSpPr txBox="1"/>
          <p:nvPr/>
        </p:nvSpPr>
        <p:spPr>
          <a:xfrm>
            <a:off x="376988" y="585926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15: Mapas de calor de deslizamiento promedio a lo largo del dominio de ruptura, a partir del número de muestras seleccionadas.</a:t>
            </a:r>
            <a:endParaRPr lang="es-ES" dirty="0"/>
          </a:p>
        </p:txBody>
      </p:sp>
      <p:pic>
        <p:nvPicPr>
          <p:cNvPr id="4" name="Imagen 3" descr="Gráfico&#10;&#10;El contenido generado por IA puede ser incorrecto.">
            <a:extLst>
              <a:ext uri="{FF2B5EF4-FFF2-40B4-BE49-F238E27FC236}">
                <a16:creationId xmlns:a16="http://schemas.microsoft.com/office/drawing/2014/main" id="{4248E09D-B429-1857-58A9-C8992D0A3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663" y="1736945"/>
            <a:ext cx="6076670" cy="412231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89F640-9735-6987-CD3D-DDB29F8C0644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0642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B1055-2A7F-2C6B-8E55-545BDE5C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A38E0942-169D-4FDC-E19C-37F2F2FE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C79B1D-B071-EA6B-FD32-C387D670C549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2ECFA28-EBEF-CDD7-FD02-ACAB7F75909E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2CB879-68AB-CED4-BCDC-F80D777F2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CDA888A-12DC-48C3-BFCD-04A218794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217516C-FA34-A135-25B1-F40EAF0F2E5F}"/>
              </a:ext>
            </a:extLst>
          </p:cNvPr>
          <p:cNvSpPr txBox="1"/>
          <p:nvPr/>
        </p:nvSpPr>
        <p:spPr>
          <a:xfrm>
            <a:off x="376988" y="1216240"/>
            <a:ext cx="1143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Mapa de calor de deslizamientos (SROM)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6A82AE-C687-8DB3-CA7C-C278E0B6C022}"/>
              </a:ext>
            </a:extLst>
          </p:cNvPr>
          <p:cNvSpPr txBox="1"/>
          <p:nvPr/>
        </p:nvSpPr>
        <p:spPr>
          <a:xfrm>
            <a:off x="376988" y="585926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16: Mapas de calor de deslizamiento promedio a lo largo del dominio de ruptura, a partir del número de muestras seleccionadas.</a:t>
            </a:r>
            <a:endParaRPr lang="es-ES" dirty="0"/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46618EA-7D29-2117-8313-B462C8926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8" y="1736945"/>
            <a:ext cx="6629379" cy="412231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36E304-4897-D7B0-E4E7-5965222EFD59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5531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AC2C32-3C25-43CA-8A88-60532B1E1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32ED015-BC37-F673-9D14-67CEDECA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79C255-9224-3639-69E0-4D36C64C9196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4988725-BD6A-7397-DD21-22DAB4202ED0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208962-AB7E-60CC-E79B-6AC932ACF7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31B491C-4429-DB60-3D7D-5654014EA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367A096-DD82-2A6F-D8F1-54A3546EF9F9}"/>
              </a:ext>
            </a:extLst>
          </p:cNvPr>
          <p:cNvSpPr txBox="1"/>
          <p:nvPr/>
        </p:nvSpPr>
        <p:spPr>
          <a:xfrm>
            <a:off x="376988" y="1216240"/>
            <a:ext cx="1143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Mapa de calor de deslizamientos (SROM)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A4639F-C7D1-B9B6-622B-4AA6D7CBD39D}"/>
              </a:ext>
            </a:extLst>
          </p:cNvPr>
          <p:cNvSpPr txBox="1"/>
          <p:nvPr/>
        </p:nvSpPr>
        <p:spPr>
          <a:xfrm>
            <a:off x="376988" y="585926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17: Mapas de calor de deslizamiento promedio a lo largo del dominio de ruptura, a partir del número de muestras seleccionadas.</a:t>
            </a:r>
            <a:endParaRPr lang="es-ES" dirty="0"/>
          </a:p>
        </p:txBody>
      </p:sp>
      <p:pic>
        <p:nvPicPr>
          <p:cNvPr id="4" name="Imagen 3" descr="Mapa de colores&#10;&#10;El contenido generado por IA puede ser incorrecto.">
            <a:extLst>
              <a:ext uri="{FF2B5EF4-FFF2-40B4-BE49-F238E27FC236}">
                <a16:creationId xmlns:a16="http://schemas.microsoft.com/office/drawing/2014/main" id="{514FAB53-E551-DEB8-6460-F6739C51E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8" y="1722749"/>
            <a:ext cx="6629379" cy="413651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649F0A1-0EF3-0151-2638-28F549AA9E44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7127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55670-0B66-8EAE-692E-9E87CE7FF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79BD70F2-D63F-8F06-2B28-E8ACE22C6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A297A96-81E7-73CC-1ED5-E73FE3997BED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3E5B594-4ACC-F54A-11F2-9E5CD381E4C4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442942E-DA42-2E49-39F9-BD9771FB4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D5FA9C2-E469-48D4-AD5F-BCF426D03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8AD950C-023F-24D6-F837-64A057F5CAB3}"/>
              </a:ext>
            </a:extLst>
          </p:cNvPr>
          <p:cNvSpPr txBox="1"/>
          <p:nvPr/>
        </p:nvSpPr>
        <p:spPr>
          <a:xfrm>
            <a:off x="376988" y="1216240"/>
            <a:ext cx="1143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Profundidades de flujo por ciudad.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48DBCA-E7E1-7F73-6C7B-E89A6C3052E2}"/>
              </a:ext>
            </a:extLst>
          </p:cNvPr>
          <p:cNvSpPr txBox="1"/>
          <p:nvPr/>
        </p:nvSpPr>
        <p:spPr>
          <a:xfrm>
            <a:off x="2067124" y="5958659"/>
            <a:ext cx="595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18: Curvas de distribución acumulada de profundidades de flujo en La Serena.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677F05-3856-846C-96D3-013A854C9D76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64</a:t>
            </a:r>
            <a:endParaRPr lang="es-ES" dirty="0"/>
          </a:p>
        </p:txBody>
      </p:sp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69BFE69B-9CC4-6A30-7568-649878511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94" y="1717892"/>
            <a:ext cx="5890556" cy="4240767"/>
          </a:xfrm>
          <a:prstGeom prst="rect">
            <a:avLst/>
          </a:prstGeom>
        </p:spPr>
      </p:pic>
      <p:pic>
        <p:nvPicPr>
          <p:cNvPr id="7" name="Imagen 6" descr="Mapa&#10;&#10;El contenido generado por IA puede ser incorrecto.">
            <a:extLst>
              <a:ext uri="{FF2B5EF4-FFF2-40B4-BE49-F238E27FC236}">
                <a16:creationId xmlns:a16="http://schemas.microsoft.com/office/drawing/2014/main" id="{88164FFC-27D6-802C-51DD-F86268E08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45" y="1291540"/>
            <a:ext cx="2002671" cy="501488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72BEFF2-25CB-BD03-1178-7C9C8E90F5F3}"/>
              </a:ext>
            </a:extLst>
          </p:cNvPr>
          <p:cNvSpPr txBox="1"/>
          <p:nvPr/>
        </p:nvSpPr>
        <p:spPr>
          <a:xfrm>
            <a:off x="376987" y="1621869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Ejemplo.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553654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BE7E6-33B7-948F-11EE-1CE79BBA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69355E8-02FA-E706-2B41-308C1602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1AB0F19-6EE0-D7BE-9107-DA5A9058E406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CC86AEB-87C5-DC49-5712-91A2767E5566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98050D6-2EEC-53C8-F991-5C343FB88C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F607A5D-0B4D-E9E8-F1BE-EBCC540F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1FCB325-1348-E389-032F-8DA9850C484A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Profundidades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Norte de Chile.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ECB3DF-9BA6-C7C9-130D-E9897AE774FB}"/>
              </a:ext>
            </a:extLst>
          </p:cNvPr>
          <p:cNvSpPr txBox="1"/>
          <p:nvPr/>
        </p:nvSpPr>
        <p:spPr>
          <a:xfrm>
            <a:off x="376987" y="6000750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19: Curvas de distribución acumulada de profundidades de flujo en la zona norte de Chile.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0BEC6A-9638-473F-2763-6221AA80BF4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65</a:t>
            </a:r>
            <a:endParaRPr lang="es-ES" dirty="0"/>
          </a:p>
        </p:txBody>
      </p:sp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7F330A13-40B8-B235-E8DC-ADFAF4A53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17" y="1278849"/>
            <a:ext cx="6018359" cy="472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4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05BE4-8248-2690-6C00-A1D9FAB8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A8C608E-F78C-6750-0352-33FB4171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BA8B99-305D-6283-0978-0274108563D2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10E4B87-FA0D-F1AB-A269-44AAED72A170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680D09-0CCF-4219-92D9-67A7B91C9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5393766-2C73-1DAC-5D54-D2C0C5E0D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3DE34E7-F48C-2872-256E-C7F7532E5485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Profundidades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Chile central.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0DEBF2-3C6A-729B-FD18-491E4D83F78B}"/>
              </a:ext>
            </a:extLst>
          </p:cNvPr>
          <p:cNvSpPr txBox="1"/>
          <p:nvPr/>
        </p:nvSpPr>
        <p:spPr>
          <a:xfrm>
            <a:off x="376988" y="5321037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20: Curvas de distribución acumulada de profundidades de flujo en la zona centro de Chile.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7F9D24-A361-1ECC-23B5-A8843DC5E518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66</a:t>
            </a:r>
            <a:endParaRPr lang="es-ES" dirty="0"/>
          </a:p>
        </p:txBody>
      </p:sp>
      <p:pic>
        <p:nvPicPr>
          <p:cNvPr id="5" name="Imagen 4" descr="Gráfico&#10;&#10;El contenido generado por IA puede ser incorrecto.">
            <a:extLst>
              <a:ext uri="{FF2B5EF4-FFF2-40B4-BE49-F238E27FC236}">
                <a16:creationId xmlns:a16="http://schemas.microsoft.com/office/drawing/2014/main" id="{276DB0B9-9708-6BAD-963C-78705B1AC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3" y="2382783"/>
            <a:ext cx="11084943" cy="29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91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07FD61-B165-53EB-4EE0-9132E9A4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F6002A41-B5D6-F8D4-8E8C-3544158F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016A4F9-7ED4-51F1-A501-4EC2EDD87F07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ABAF6AF-4AFA-3173-FC07-F0B984DEE16C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EF77290-0428-5870-3407-F613F2CD6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7683858-BAC7-05E2-57F1-87B4323EA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80B5BE7-3DBD-A884-7912-FE913309B544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Profundidades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Chile central.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26DC6B-CB37-5ECF-4806-79E972E90FBC}"/>
              </a:ext>
            </a:extLst>
          </p:cNvPr>
          <p:cNvSpPr txBox="1"/>
          <p:nvPr/>
        </p:nvSpPr>
        <p:spPr>
          <a:xfrm>
            <a:off x="376988" y="5321037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21: Curvas de distribución acumulada de profundidades de flujo en la zona centro-sur de Chile.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D8B941-0562-4AE8-AD80-92B67C3C1DA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67</a:t>
            </a:r>
            <a:endParaRPr lang="es-ES" dirty="0"/>
          </a:p>
        </p:txBody>
      </p:sp>
      <p:pic>
        <p:nvPicPr>
          <p:cNvPr id="6" name="Imagen 5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F9F33A0E-22A5-E8B6-9E2C-644CBEEC6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6" y="2518914"/>
            <a:ext cx="10973680" cy="28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94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68F4FD-3F8F-9B40-46A6-5B4177D0F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50900B3-3D6F-8BF7-68CB-31AAB5AB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985B50E-CBF4-E630-7388-96AAED296F2A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E4565AE-FE1B-6F06-B2BC-FB71C8280302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ED4A17B-06D2-02A8-98FB-48348DE77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7A1502F-192B-851B-5321-849947F5D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6F42A87-B2EA-2E26-11EF-912C766B1AA1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Profundidades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Sur de Chile.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231F89-4CFB-D487-608F-E0AEA12545C4}"/>
              </a:ext>
            </a:extLst>
          </p:cNvPr>
          <p:cNvSpPr txBox="1"/>
          <p:nvPr/>
        </p:nvSpPr>
        <p:spPr>
          <a:xfrm>
            <a:off x="376986" y="5215895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22: Curvas de distribución acumulada de profundidades de flujo en la zona sur de Chile.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2944A3F-33A2-47CD-5C83-93A278D043AB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68</a:t>
            </a:r>
            <a:endParaRPr lang="es-ES" dirty="0"/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B423AAB-04F2-41C9-FE8B-D976E00FD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33" y="2382068"/>
            <a:ext cx="11145328" cy="28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277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4BCC8-EACB-C631-D554-8BE48D2B4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0F1434B-2806-B5C4-D559-6E9C1B29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16CB9D-EE50-439E-B453-EE86D5852C88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DC5B4B-0D58-154F-D985-BAF0F02811E0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8381E89-6BBB-20A2-95E5-B01D0721F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162194B-6E90-0AD0-7A84-6DB84C8F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8B4B749-BE7D-1A04-79E8-7B8EDEAF6935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Deslizamientos sísmicos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Norte de Chile.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49137C-F6EF-728D-BD45-871380669ABA}"/>
              </a:ext>
            </a:extLst>
          </p:cNvPr>
          <p:cNvSpPr txBox="1"/>
          <p:nvPr/>
        </p:nvSpPr>
        <p:spPr>
          <a:xfrm>
            <a:off x="376986" y="5215895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23: Curvas de distribución acumulada de deslizamientos en la zona norte de Chile.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36CF4B-F9AC-86A0-43FF-6315EEA84E73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69</a:t>
            </a:r>
            <a:endParaRPr lang="es-ES" dirty="0"/>
          </a:p>
        </p:txBody>
      </p:sp>
      <p:pic>
        <p:nvPicPr>
          <p:cNvPr id="6" name="Imagen 5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89A7DA74-12BD-53E4-604D-A089AD486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3" y="2391573"/>
            <a:ext cx="11070566" cy="28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3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FF2C30-8479-2000-857A-3BDF52D76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6B546AA-EE72-7D1C-0FE6-A4F1F985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46561B0-201D-17AF-BD6C-3B2F589D7CF9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8B8ED3-1ADD-96B8-81A2-3B8EFEDBD08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D28EA79-DEF7-B452-02E9-3A2163C56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37B227E-4C46-2EC1-05B1-3B56B476F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D6D0CD5-FF27-9EA3-3539-41837CD6B9FB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CC75BF-74B9-3462-AA85-F6DFEF457FD0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316D084-A3D7-5954-E828-3388AB46A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621" y="2805914"/>
            <a:ext cx="4872758" cy="271678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DECB3F-7105-7671-BA4C-E21D255CB5CB}"/>
              </a:ext>
            </a:extLst>
          </p:cNvPr>
          <p:cNvSpPr txBox="1"/>
          <p:nvPr/>
        </p:nvSpPr>
        <p:spPr>
          <a:xfrm>
            <a:off x="3422623" y="5541634"/>
            <a:ext cx="5346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3: 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Tsunami de Sumatra 2004.</a:t>
            </a:r>
          </a:p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Fuente: La Tercera, 2024.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1949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188992-B731-1F4D-DB5D-73C20C21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214EA4E-D76E-BEEA-4385-D4B531BD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9A1CF10-C2CD-2606-35BB-68A32251FB4A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9999A8-9593-FB44-42F6-F05EDA285611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8CB93D1-D79C-E509-7669-2BEB4DE33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4869AF3-9FF9-77A1-6381-79D9972F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1F54354-10E9-3799-74BF-2EFC6FDC32DD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Deslizamientos sísmicos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Chile central.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EB36459-09BE-9A6C-CABA-85D3261488F7}"/>
              </a:ext>
            </a:extLst>
          </p:cNvPr>
          <p:cNvSpPr txBox="1"/>
          <p:nvPr/>
        </p:nvSpPr>
        <p:spPr>
          <a:xfrm>
            <a:off x="376987" y="5580773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24: Curva de distribución acumulada de deslizamientos en la zona centro de Chile.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0A2777-7113-E6EB-9C75-409B4AC5148B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70</a:t>
            </a:r>
            <a:endParaRPr lang="es-ES" dirty="0"/>
          </a:p>
        </p:txBody>
      </p:sp>
      <p:pic>
        <p:nvPicPr>
          <p:cNvPr id="11" name="Imagen 10" descr="Interfaz de usuario gráfica, Gráfico&#10;&#10;El contenido generado por IA puede ser incorrecto.">
            <a:extLst>
              <a:ext uri="{FF2B5EF4-FFF2-40B4-BE49-F238E27FC236}">
                <a16:creationId xmlns:a16="http://schemas.microsoft.com/office/drawing/2014/main" id="{47779A5D-219D-1E97-F939-F82685781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82" y="2169444"/>
            <a:ext cx="8940429" cy="341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31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D1C1CA-3FA2-B766-2EF8-686F5161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CCE57B4-E416-B8AF-2FC8-5551A179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1375DED-3699-D880-9879-C2316661702F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RESULTADOS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7F8D231-F3F7-6F38-E993-872C02D5B8ED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877F0F0-714E-5F52-530C-3095C0C1DC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3EC0F78-1091-5F99-B03E-11A58374B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D26950B-1941-1F6D-4D06-7EF1A2FB8F9E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Deslizamientos sísmicos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Sur de Chile.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F2836BF-4CD2-A494-8F3A-F2B1149DAD99}"/>
              </a:ext>
            </a:extLst>
          </p:cNvPr>
          <p:cNvSpPr txBox="1"/>
          <p:nvPr/>
        </p:nvSpPr>
        <p:spPr>
          <a:xfrm>
            <a:off x="376986" y="5215895"/>
            <a:ext cx="114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Figura 25: Curvas de distribución acumulada de deslizamientos en la zona sur de Chile (Valdivia).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966730-61DB-6476-A41F-33FA400B577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71</a:t>
            </a:r>
            <a:endParaRPr lang="es-ES" dirty="0"/>
          </a:p>
        </p:txBody>
      </p:sp>
      <p:pic>
        <p:nvPicPr>
          <p:cNvPr id="11" name="Imagen 10" descr="Gráfico, Tabla&#10;&#10;El contenido generado por IA puede ser incorrecto.">
            <a:extLst>
              <a:ext uri="{FF2B5EF4-FFF2-40B4-BE49-F238E27FC236}">
                <a16:creationId xmlns:a16="http://schemas.microsoft.com/office/drawing/2014/main" id="{CAD453E6-0B6A-34D8-9F3E-3F958FDF5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39" y="2141893"/>
            <a:ext cx="4027114" cy="30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40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257618-F022-D8BC-6037-641AB6A67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6E00200-1E8C-89A6-77F3-9D3ACE2F7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D8B581-65CB-BD09-D8F8-FB370CDC115D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FE529EF-FCEF-3D7F-FB96-5B5F72DA95A2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A19BB5-76AF-D3B5-E0DF-234E4E004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641307-A7EA-068D-A6C4-90854CFCB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F324D28-5D47-ABAB-9D90-DF61CCEB4AC6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 a través de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Cantidad de escenarios luego del filtro.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F0B5123-0F0A-B0FE-1F10-D8B41DBCF76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1532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24AEF-812D-006F-E6E2-50E1D476B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F39FB158-A232-AEF4-F89E-F379A40D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A412C74-B75E-A43A-53F2-A86672792CA7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DD426A1-F029-177D-3795-C180BAF0CDC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E0D9D3-9A18-5EFD-BBD0-4D1F8469F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7B44BA1-D21C-09DB-193C-46BBD63BF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1E52482-3C23-9C7E-FA99-F2BE348B839C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 a través de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Cantidad de escenarios luego del filtro.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causas de este comportamiento.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63C968-B108-46C1-820E-374431639435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3772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391B0C-929C-E667-B7D7-937F062C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A2CD1EB0-1647-6947-4766-DE6166057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58B0100-26C2-BB23-1A62-8387171E9F19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C64F86C-5E33-10E3-550E-2F6CB430BC9C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49A841-54FE-F9E0-DB82-D974D53AA0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DF5119A-6CC2-79CA-EA20-D5CFF10E1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EB9D112-BC26-9BB6-5D36-1279E6D378F4}"/>
              </a:ext>
            </a:extLst>
          </p:cNvPr>
          <p:cNvSpPr txBox="1"/>
          <p:nvPr/>
        </p:nvSpPr>
        <p:spPr>
          <a:xfrm>
            <a:off x="376988" y="1216240"/>
            <a:ext cx="114380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 a través de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Cantidad de escenarios luego del filtro.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causas de este comportamiento.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Selección de escenarios mediante SROM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Concentración de escenarios de ruptura en la zona central (Carvajal et al., 2017).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A8909C1-BC72-DB3A-CF7F-7854FEDCC2AD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74716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51F0E8-CD33-9675-BBE9-799852ED9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80CAAA3-F96E-E777-036C-88292914E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6282F4F-3508-4937-1898-0A4CD322CD2A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89B759-4606-9004-9051-97B5D50DA4A3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474C79B-C85E-90EF-B830-E92F66C6A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DC4602C-761F-0D5A-9DE7-8762922EA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CF1EC3E-302D-5B0E-7F88-9153B82F0868}"/>
              </a:ext>
            </a:extLst>
          </p:cNvPr>
          <p:cNvSpPr txBox="1"/>
          <p:nvPr/>
        </p:nvSpPr>
        <p:spPr>
          <a:xfrm>
            <a:off x="376988" y="1216240"/>
            <a:ext cx="114380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 a través de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Cantidad de escenarios luego del filtro.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causas de este comportamiento.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Selección de escenarios mediante SROM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Concentración de escenarios de ruptura en la zona central (Carvajal et al., 2017).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Variabilidad estadística de los escenarios de ruptura.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D3AE0BA-E9CA-FC00-F9C3-E73333349842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9542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CBBC9-C0F1-1007-51A1-AC81556C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A88EE40-F827-063D-6E70-054B7BF7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521385-0BE5-09C7-BB16-9EEDBE29E902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238E814-C5AF-DDD2-5487-29DF26126F6F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01F78E-7E74-1EF1-7F4F-B1412B92F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969A86E-240D-55F7-5ABD-3934BC8B1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B0A43-45BA-165A-28A8-EDE5E9365EF6}"/>
              </a:ext>
            </a:extLst>
          </p:cNvPr>
          <p:cNvSpPr txBox="1"/>
          <p:nvPr/>
        </p:nvSpPr>
        <p:spPr>
          <a:xfrm>
            <a:off x="376988" y="1216240"/>
            <a:ext cx="1143802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 a través de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Cantidad de escenarios luego del filtro.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causas de este comportamiento.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Selección de escenarios mediante SROM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Concentración de escenarios de ruptura en la zona central (Carvajal et al., 2017).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Variabilidad estadística de los escenarios de ruptura.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Sobre los tamaños de muestreo utilizados en SROM.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F171BB3-2FFF-78E0-64D8-D3D25EDDAF4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3603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902417-DB13-AB5A-D0EA-6D391C3F8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4DE8112-1AE3-A523-1220-4D7555D9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C28F35E-DC53-3097-52E8-A9FBA2088975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74EB1D2-665A-2E6F-D30D-9A186EA4CFA6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D80ECCA-3E19-A354-2EE8-3E069CF9F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FD879FE-4AD0-40DE-511D-CE5D1303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072CCED-8DC4-CCBD-289F-23510EC3A18B}"/>
              </a:ext>
            </a:extLst>
          </p:cNvPr>
          <p:cNvSpPr txBox="1"/>
          <p:nvPr/>
        </p:nvSpPr>
        <p:spPr>
          <a:xfrm>
            <a:off x="376988" y="1216240"/>
            <a:ext cx="1143802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 a través de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Cantidad de escenarios luego del filtro.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causas de este comportamiento.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Selección de escenarios mediante SROM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Concentración de escenarios de ruptura en la zona central (Carvajal et al., 2017).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Variabilidad estadística de los escenarios de ruptura.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Sobre los tamaños de muestreo utilizados en SROM.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profundidad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factores influyen en la convergencia a la Monte Carlo?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6132707-0FAD-7B91-281C-A0A0F09355B3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59661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C98F0-CABA-9B46-CCB7-EDEF9E4F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A91D7CC-6FE3-E0FE-6B57-FF015363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C91249A-7DDE-B816-648D-A72B5D91A773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BA126F2-556D-463C-FC40-9FCC77637822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25DD127-7FFC-555D-98AF-BD9A90684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A254208-EB69-5D91-CD66-09E1EFC9A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787C3CF-6C18-6C26-441D-E859CDD11E3C}"/>
              </a:ext>
            </a:extLst>
          </p:cNvPr>
          <p:cNvSpPr txBox="1"/>
          <p:nvPr/>
        </p:nvSpPr>
        <p:spPr>
          <a:xfrm>
            <a:off x="376988" y="1216240"/>
            <a:ext cx="1143802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 a través de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Cantidad de escenarios luego del filtro.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causas de este comportamiento.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Selección de escenarios mediante SROM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Concentración de escenarios de ruptura en la zona central (Carvajal et al., 2017).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Variabilidad estadística de los escenarios de ruptura.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Sobre los tamaños de muestreo utilizados en SROM.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profundidad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factores influyen en la convergencia a la Monte Carlo?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a la no convergencia en puntos fuera de la zona central.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7754AAB-99DE-F26F-01FA-CC807063317E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1248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487365-A095-2AB8-08FB-88FDF998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31560FC-582F-9387-4B5E-5B8347871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6592A6B-6830-5584-24EA-1C07FBDFEDD7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28BA710-3ED5-B289-89EF-11BBC6573732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6A230B-DF65-8F9B-0AD0-58C215F0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1E9FD4F-6F22-1341-221A-8F04AF38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591EEDE-34BD-7F99-082A-58EBF58E784E}"/>
              </a:ext>
            </a:extLst>
          </p:cNvPr>
          <p:cNvSpPr txBox="1"/>
          <p:nvPr/>
        </p:nvSpPr>
        <p:spPr>
          <a:xfrm>
            <a:off x="376988" y="1216240"/>
            <a:ext cx="1143802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 a través de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Cantidad de escenarios luego del filtro.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causas de este comportamiento.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Selección de escenarios mediante SROM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Concentración de escenarios de ruptura en la zona central (Carvajal et al., 2017).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Variabilidad estadística de los escenarios de ruptura.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Sobre los tamaños de muestreo utilizados en SROM.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profundidad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factores influyen en la convergencia a la Monte Carlo?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a la no convergencia en puntos fuera de la zona central.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factores que influyen en la no convergencia a la Monte Carlo.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CCFE6E-C2E1-76A4-FBF7-135AC92E1214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79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836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EA4AD-44DC-998C-C861-91B9238A7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F3330CDA-5769-C2C1-4594-80CFE46E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B790A3-D962-82D0-43D3-D35519B6280A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0511686-F8A0-8223-7387-3D7E18E70301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965932E-C19A-48F6-B5B0-5A52EBE0B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98A7DF5-BD51-DCD7-6401-7D80CBDF1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8523173-9AC9-7300-815F-F38C200AC2F2}"/>
              </a:ext>
            </a:extLst>
          </p:cNvPr>
          <p:cNvSpPr txBox="1"/>
          <p:nvPr/>
        </p:nvSpPr>
        <p:spPr>
          <a:xfrm>
            <a:off x="376988" y="1216240"/>
            <a:ext cx="114380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¿Por qué es importante cuantificar el peligro? (Adriano et al., 2013; Cho et al., 2016; </a:t>
            </a:r>
            <a:r>
              <a:rPr lang="es-ES" sz="2800" dirty="0" err="1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</a:t>
            </a: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2021).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ADE9C4F-DB7E-710F-3F1E-8190C705AC5A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43798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ABDFD-08F4-D665-2C0C-147D32E0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2F5DB95-DAFC-258E-0B6C-5D5261CE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5AC277-623C-C907-3D9E-62BB16687F22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7BF40B-6BCA-12DF-5A31-531D46B87B4F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73DB53-58D9-8B54-FC04-361C016C7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776385E-BF00-4D82-6041-F6B4148D4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7764587-B6AC-2534-8672-5B4EC0CA3AF3}"/>
              </a:ext>
            </a:extLst>
          </p:cNvPr>
          <p:cNvSpPr txBox="1"/>
          <p:nvPr/>
        </p:nvSpPr>
        <p:spPr>
          <a:xfrm>
            <a:off x="376988" y="1216240"/>
            <a:ext cx="1143802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Filtrado de escenarios a través de </a:t>
            </a:r>
            <a:r>
              <a:rPr lang="es-ES" sz="2800" b="1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Cantidad de escenarios luego del filtro.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causas de este comportamiento.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Selección de escenarios mediante SROM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Concentración de escenarios de ruptura en la zona central (Carvajal et al., 2017).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Variabilidad estadística de los escenarios de ruptura.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Sobre los tamaños de muestreo utilizados en SROM.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profundidad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factores influyen en la convergencia a la Monte Carlo?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a la no convergencia en puntos fuera de la zona central.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factores que influyen en la no convergencia a la Monte Carlo.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Importancia de la consideración de otras fuentes de incertidumbre dependiendo de la ubicación.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1DDE01E-6F09-6E13-22A6-0CBBC5EB7920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88331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C1477B-BA5C-9CEA-C7CC-B7CD0344C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34B7917-76A1-E8EB-61D7-34A09AB8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A8B75E-3637-3EF1-B5DB-44F6F49937F6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4525E70-87DD-0C2A-BEB5-72E9242E306C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B0099E7-63EB-767F-EB70-B94D3D783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0FBE11A-239B-CF53-7AE0-EB499D789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81DE4C37-0891-212A-6C6A-AF47F8997938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profundidad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Enfoque localizado en cada región (Aránguiz et al., 2024).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51A4B59-98D4-D957-CC4B-7F067470FE9D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37295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664FCC-E3E6-9DE0-4248-95763052D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1625967-6329-A744-5B2B-E95A2960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CEE823F-F476-A854-A4A0-A19289FE6984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3C9253-A9A0-4062-7EC6-1D6C44B16B8D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273F40-8BA6-E1CF-24C1-72E9351241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B927A50-6B71-8D00-0494-31554C28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836CD74-1DCF-1392-4766-C1EC1FA3BE16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profundidad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Enfoque localizado en cada región (Aránguiz et al., 2024).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Puntos de deslizamiento como predictores de fenómenos de campo lejano.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C14008F-A3F4-15E1-A26E-98DC38E8C3CD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61079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5534A-9297-3F09-34A8-5780E3F54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CC94C7A-3B64-CF2C-7B4A-45907315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400C180-AB90-BEE9-EBB8-0E840BE9FAB3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BCCBB61-DE60-547C-7454-45296B8C6A5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C3D04ED-3B58-E277-F7A6-A61E306EB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4BCAC7E-5FE0-4575-2A14-6E582046D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F3C30EB-F881-91F7-4D34-F013BCCD0EAF}"/>
              </a:ext>
            </a:extLst>
          </p:cNvPr>
          <p:cNvSpPr txBox="1"/>
          <p:nvPr/>
        </p:nvSpPr>
        <p:spPr>
          <a:xfrm>
            <a:off x="376988" y="1216240"/>
            <a:ext cx="114380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profundidad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Enfoque localizado en cada región (Aránguiz et al., 2024).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Puntos de deslizamiento como predictores de fenómenos de campo lejano.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Relación deslizamiento sísmico – profundidad de flujo.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0CE6A9D-B90E-CE90-CDE2-76361C932185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73350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25F99-6B46-3C5B-09A1-5A68C8F32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BFB56F88-E263-1856-1968-CF47FE62E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E394916-87DC-C0D2-1076-33498F16EB8B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749AEE8-2C68-21BE-AF95-A0A9C9EBA3CA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588719-6A39-7A5C-1648-5E733ED50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989F6DC-5A2D-C7CE-9120-913C09925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52B4427-8BBC-DD15-D32D-4213BCD379EC}"/>
              </a:ext>
            </a:extLst>
          </p:cNvPr>
          <p:cNvSpPr txBox="1"/>
          <p:nvPr/>
        </p:nvSpPr>
        <p:spPr>
          <a:xfrm>
            <a:off x="376988" y="1216240"/>
            <a:ext cx="114380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profundidad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Enfoque localizado en cada región (Aránguiz et al., 2024).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Puntos de deslizamiento como predictores de fenómenos de campo lejano.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Relación deslizamiento sísmico – profundidad de flujo.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deslizamiento sísmico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Relación profundidad de flujo – deslizamiento sísmico.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4411AD-359D-8CFD-C0D4-5A41F0F2BE6F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94424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F380D-9105-8D19-667E-E3CD30A4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8EF22EF-954B-3FFF-C7BA-07B4357D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085038-D17E-B69C-6D68-6C4C4EF5FBF2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DISCUSIÓN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FCDDEE7-268A-9D8D-8474-BC7019B7166D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72BA48-7B97-474B-B82C-10453FD68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F1A7D7E-78A3-BEEC-9A71-143364FA6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0D84AEC-7325-486A-B2E3-B422C1ACAE62}"/>
              </a:ext>
            </a:extLst>
          </p:cNvPr>
          <p:cNvSpPr txBox="1"/>
          <p:nvPr/>
        </p:nvSpPr>
        <p:spPr>
          <a:xfrm>
            <a:off x="376988" y="1216240"/>
            <a:ext cx="1143802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profundidad de flujo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Enfoque localizado en cada región (Aránguiz et al., 2024).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Puntos de deslizamiento como predictores de fenómenos de campo lejano.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Relación deslizamiento sísmico – profundidad de flujo.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Curvas de deslizamiento sísmico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Relación profundidad de flujo – deslizamiento sísmico.</a:t>
            </a:r>
          </a:p>
          <a:p>
            <a:pPr algn="just"/>
            <a:r>
              <a:rPr lang="es-ES" sz="28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Validación de los resultados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Profundidades de flujo en los mapas de inundación de investigaciones en la región (Aránguiz et al., 2024, Becerra et al., 2020; González et al., 2020; Zamora et al., 2021).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FA728BC-36A4-0B60-CB85-A26B127864AE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54837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12F853-8C32-7DF1-E5CA-C962375FF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6126627C-3650-C863-85D6-8BFBB1FEC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7EF2A96-7003-DECD-BC41-BA32374EC869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8C16332-9979-90F3-2179-6A2FE0C02839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1342BB6-71DE-2ABB-2330-D1555C7FDD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5D782F0-7B25-C599-22F2-93924614E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27BC7C7-129C-421C-6FF2-B829EC644B76}"/>
              </a:ext>
            </a:extLst>
          </p:cNvPr>
          <p:cNvSpPr txBox="1"/>
          <p:nvPr/>
        </p:nvSpPr>
        <p:spPr>
          <a:xfrm>
            <a:off x="376988" y="1216240"/>
            <a:ext cx="11438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convergente en la distribución de inundación por tsunami, al realizarla a través de escenarios de ruptura seleccionados mediante SROM.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78621B-99D5-3FF4-F76F-0695B547F8BF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81096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F767D-9ADD-D34B-A5C5-78B4752AA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98D974B7-B70A-4229-A05C-977086B9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3DDA-ADA1-6EEE-DD11-2D04B33C0175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42F2C54-2E38-6F9E-0BF1-EA221BCA7E5A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6BD8049-E1BF-95AB-0A28-AC71DBA11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C45DFF1-2F1F-154A-2E89-ECF332415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578A918-5C39-437C-5618-BECD85BE0748}"/>
              </a:ext>
            </a:extLst>
          </p:cNvPr>
          <p:cNvSpPr txBox="1"/>
          <p:nvPr/>
        </p:nvSpPr>
        <p:spPr>
          <a:xfrm>
            <a:off x="376988" y="1216240"/>
            <a:ext cx="11438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convergente en la distribución de inundación por tsunami, al realizarla a través de escenarios de ruptura seleccionados mediante SROM.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Variables que influyen en la convergencia.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4E8420-20D5-280A-CFD9-AE3CB3F7E729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4084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1F0DCC-B955-D116-0D7C-9D36D2CBD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B3D40E6C-6E89-DB3A-BBA3-6F74BFBC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5F7E69A-D643-83D0-51A7-BA5CC544880E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76FEE28-BA6F-1C40-1E3F-8830DB488636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ACB15EB-5453-5796-4699-CD1FADE80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4F8E05E-B038-29C6-5E96-07D0F15A5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22D1ECB-9116-097C-7002-562240022979}"/>
              </a:ext>
            </a:extLst>
          </p:cNvPr>
          <p:cNvSpPr txBox="1"/>
          <p:nvPr/>
        </p:nvSpPr>
        <p:spPr>
          <a:xfrm>
            <a:off x="376988" y="1216240"/>
            <a:ext cx="114380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convergente en la distribución de inundación por tsunami, al realizarla a través de escenarios de ruptura seleccionados mediante SROM.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Variables que influyen en la convergencia.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otras fuentes de incertidumbre existen que afectan la convergencia?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EEA4DDB-1BE8-2526-12D5-0E47EF57F5A1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2183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55D02C-7F33-24AD-6D10-6C5B09065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40DA867-31F1-9ADE-50F6-09E8466F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3F90B-8EC8-5A37-CCA9-EC749EE4416C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DBB841-E84D-D4C6-BE4D-4BFE63B7B340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21ED2C-F732-A2DA-60C6-D325D6CC4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FB22A5B-42C2-B107-407E-11DDEBBBB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274F406-9ACA-BD2A-C880-31BD5BC5312A}"/>
              </a:ext>
            </a:extLst>
          </p:cNvPr>
          <p:cNvSpPr txBox="1"/>
          <p:nvPr/>
        </p:nvSpPr>
        <p:spPr>
          <a:xfrm>
            <a:off x="376988" y="1216240"/>
            <a:ext cx="114380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convergente en la distribución de inundación por tsunami, al realizarla a través de escenarios de ruptura seleccionados mediante SROM.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Variables que influyen en la convergencia.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otras fuentes de incertidumbre existen que afectan la convergencia?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enfoques para estudios posteriores.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A2868DC-77E2-B548-4FD5-F3F0F2709D08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89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189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F55B3-AA13-AEFF-83AC-5C03DA738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41B4AD9-5DEC-3349-3C57-40C718F0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B06B878-C670-A766-E3CB-DAE77FAB7390}"/>
              </a:ext>
            </a:extLst>
          </p:cNvPr>
          <p:cNvSpPr txBox="1">
            <a:spLocks/>
          </p:cNvSpPr>
          <p:nvPr/>
        </p:nvSpPr>
        <p:spPr>
          <a:xfrm>
            <a:off x="4784785" y="427272"/>
            <a:ext cx="2622429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INTRODUCCIÓN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A546E13-2BC5-5B8C-0284-5BC5F66837CD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5F4DBC-0180-98F5-1025-934E5DDDFC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6DAD236-1430-ED66-16E0-7456176D2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1AABC9D-E0C3-CAD3-2580-B5B661C06544}"/>
              </a:ext>
            </a:extLst>
          </p:cNvPr>
          <p:cNvSpPr txBox="1"/>
          <p:nvPr/>
        </p:nvSpPr>
        <p:spPr>
          <a:xfrm>
            <a:off x="376988" y="1216240"/>
            <a:ext cx="1143802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Carácter sísmico de Chile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2019).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Origen de los tsunamis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2017).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¿Los más peligrosos? (Lay, 2015; Lorito et al., 2015;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Atwater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2007; 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&amp; Bernard, 2006).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¿Por qué es importante cuantificar el peligro? (Adriano et al., 2013; Cho et al., 2016; </a:t>
            </a:r>
            <a:r>
              <a:rPr lang="es-ES" sz="2800" dirty="0" err="1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</a:t>
            </a:r>
            <a:r>
              <a:rPr lang="es-ES" sz="280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2021).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¿Cómo cuantificamos el peligro? (</a:t>
            </a:r>
            <a:r>
              <a:rPr lang="es-ES" sz="2800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Basili</a:t>
            </a: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et al., 2021; Behrens et al., 2021).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88DB12-5317-9F37-50A7-B0F07FF9EB0B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66976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C6AC2-A719-951E-6409-D9746273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8FEA28CD-E40E-E969-15CD-574E154D6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53E6AED-C1A6-A5CA-DD05-E6DBEAC45BEB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EFDDC6D-ABFB-F0DA-0988-360305A26D7B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960E73F-05B3-927E-0DA1-09D13247C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325B655-06E1-D51F-69F3-754DFC766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9C8BC9B9-1B33-B28B-922B-9BEAE689D2F8}"/>
              </a:ext>
            </a:extLst>
          </p:cNvPr>
          <p:cNvSpPr txBox="1"/>
          <p:nvPr/>
        </p:nvSpPr>
        <p:spPr>
          <a:xfrm>
            <a:off x="376988" y="1216240"/>
            <a:ext cx="114380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convergente en la distribución de inundación por tsunami, al realizarla a través de escenarios de ruptura seleccionados mediante SROM.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Variables que influyen en la convergencia.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otras fuentes de incertidumbre existen que afectan la convergencia?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enfoques para estudios posteriores.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Aplicación del SROM al dominio de rupturas para predecir métricas de tsunami.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85AAECC-DDCB-E93B-7423-04347ED2FA98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1620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7170FB-95D8-B203-738A-0D129FA99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EF40A71C-6B43-07B2-E129-28C8431A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B63F1E1-0AC6-E4D9-337A-C05890008148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C253DCF-7D97-BBA3-1A58-ADF2AF8E77DE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28FAFE-2051-9035-2E95-C3F55861E8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50D5FD-CB84-CF1E-6476-475C252ED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FA55DBB-ED8B-5D52-191A-E037E005280F}"/>
              </a:ext>
            </a:extLst>
          </p:cNvPr>
          <p:cNvSpPr txBox="1"/>
          <p:nvPr/>
        </p:nvSpPr>
        <p:spPr>
          <a:xfrm>
            <a:off x="376988" y="1216240"/>
            <a:ext cx="1143802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convergente en la distribución de inundación por tsunami, al realizarla a través de escenarios de ruptura seleccionados mediante SROM.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Variables que influyen en la convergencia.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otras fuentes de incertidumbre existen que afectan la convergencia?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enfoques para estudios posteriores.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Aplicación del SROM al dominio de rupturas para predecir métricas de tsunami.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Sobre el coste </a:t>
            </a:r>
            <a:r>
              <a:rPr lang="es-ES" sz="280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computacional.</a:t>
            </a:r>
            <a:endParaRPr lang="es-ES" sz="28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B8689A9-732F-A836-BC4C-B990512B12D7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98052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B9E1D-748F-AF2F-56B8-5CFBE77B9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5C66EEC-EE62-61C3-B3F3-E83CB0D2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CA57AB3-A14A-7E4E-0E8C-D1E17B6877F4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D107B2D-E376-4547-05F1-919DE30C341F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3592F61-E864-591B-21E1-05C12B1B0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B3AD3C1-ED02-48F3-1DB0-C744A0A9F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68F1803-5316-E2E9-A2A2-37E51003A0FD}"/>
              </a:ext>
            </a:extLst>
          </p:cNvPr>
          <p:cNvSpPr txBox="1"/>
          <p:nvPr/>
        </p:nvSpPr>
        <p:spPr>
          <a:xfrm>
            <a:off x="376988" y="1216240"/>
            <a:ext cx="1143802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convergente en la distribución de inundación por tsunami, al realizarla a través de escenarios de ruptura seleccionados mediante SROM.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Variables que influyen en la convergencia.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otras fuentes de incertidumbre existen que afectan la convergencia?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enfoques para estudios posteriores.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Aplicación del SROM al dominio de rupturas para predecir métricas de tsunami.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Sobre el coste computacional.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Consistencia de los resultados obtenidos respecto a investigaciones anteriores.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9D0449E-BC6D-4FAF-3B25-EAE9FAE4BEC8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46854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2A03E-AB9E-6A83-18C7-045BD60F8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230BE7A-BBE1-7167-9D1E-BA8568E93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A1CD8DA-1FF6-BE8D-B095-8FA6CC505C07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63A8A3-FC6D-62AA-AE5F-9A7B60433079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AA58BB6-656A-0028-E7E8-5D361DEB6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A7BB3BD-1F2A-CE18-4667-05AC16D8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4EFBFC7-6B7E-A187-8031-E8BB3962D03B}"/>
              </a:ext>
            </a:extLst>
          </p:cNvPr>
          <p:cNvSpPr txBox="1"/>
          <p:nvPr/>
        </p:nvSpPr>
        <p:spPr>
          <a:xfrm>
            <a:off x="376988" y="1216240"/>
            <a:ext cx="1143802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convergente en la distribución de inundación por tsunami, al realizarla a través de escenarios de ruptura seleccionados mediante SROM.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Variables que influyen en la convergencia.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otras fuentes de incertidumbre existen que afectan la convergencia?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enfoques para estudios posteriores.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Aplicación del SROM al dominio de rupturas para predecir métricas de tsunami.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Sobre el coste computacional.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Consistencia de los resultados obtenidos respecto a investigaciones anteriores.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SROM como metodología con potencial de aplicación a nivel nacional en sistemas de alerta de tsunami.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D0E57D-0348-C090-1F37-2175BAD28335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3052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88A32A-29F3-AFCD-A421-150728D59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BC5446E-AE7B-4637-21CD-4CC7BFB3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4C33A71-1E3A-262C-F219-684459A7050F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CONCLUSIÓN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45F83F4-5BC5-143F-C79F-B6162769B450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53B5BAB-9DAA-7ED2-9AFE-EBFBB9732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399A687-3B7A-BAB7-572F-3193BF5ED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C910619-8F51-76F1-98E4-AC2527C85FF0}"/>
              </a:ext>
            </a:extLst>
          </p:cNvPr>
          <p:cNvSpPr txBox="1"/>
          <p:nvPr/>
        </p:nvSpPr>
        <p:spPr>
          <a:xfrm>
            <a:off x="376988" y="1216240"/>
            <a:ext cx="1143802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Tendencia convergente en la distribución de inundación por tsunami, al realizarla a través de escenarios de ruptura seleccionados mediante SROM.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Variables que influyen en la convergencia.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¿Qué otras fuentes de incertidumbre existen que afectan la convergencia?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Posibles enfoques para estudios posteriores.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Aplicación del SROM al dominio de rupturas para predecir métricas de tsunami.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Sobre el coste computacional.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Consistencia de los resultados obtenidos respecto a investigaciones anteriores.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SROM como metodología con potencial de aplicación a nivel nacional en sistemas de alerta de tsunami.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0E784A-8972-ED53-B8B0-5AA0161E2720}"/>
              </a:ext>
            </a:extLst>
          </p:cNvPr>
          <p:cNvSpPr txBox="1"/>
          <p:nvPr/>
        </p:nvSpPr>
        <p:spPr>
          <a:xfrm>
            <a:off x="4504169" y="5287316"/>
            <a:ext cx="3183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3600" b="1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¡MUCHAS GRACIAS!</a:t>
            </a:r>
            <a:endParaRPr lang="es-ES" sz="3600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E2A8271-2841-6A09-D587-20B27E2B7C4C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94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81888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B94C29-5FD1-DCC0-FC62-25ECC2736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9B5EDED-52AF-5725-1E15-8B91842C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7A1F5E1-BAC5-A5E5-8352-4FD4E8568580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REFERENCIAS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CB15EAF-3873-ECFF-7F33-392FDFDC6698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A4F3E2-14F8-D0D8-0B30-D1CF1F252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329F916-C696-764E-042F-4F964AFF3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5B3136F-66D4-EB84-0F11-316235DDF826}"/>
              </a:ext>
            </a:extLst>
          </p:cNvPr>
          <p:cNvSpPr txBox="1"/>
          <p:nvPr/>
        </p:nvSpPr>
        <p:spPr>
          <a:xfrm>
            <a:off x="376988" y="1216240"/>
            <a:ext cx="1143802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Adriano, B., Mas, E.,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Koshimura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S., Fujii, Y., Yauri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Condo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S. A.,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Jimenez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C., &amp;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Yanagisawa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H. (2013). Tsunami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inundation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mapping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in Lima,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for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two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source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scenarios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Angermann, D., Klotz, J., &amp;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Reigber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C. (1999). Space-geodetic estimation of the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NazcaSouth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America Euler vector. Earth and Planetary Science Letters, 171 (3), 329-334.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Aránguiz, R., Catalán, P., Cienfuegos, R., González, G.,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Gubler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A., Urra, L., González, J., Zelaya, C. y equipo. (2018). Guía para la estimación de peligro de tsunami (Proyecto SATREPS Tsunami). Santiago, Chile: CIGIDEN. Recuperado de https://www.cigiden.cl/wp-content/uploads/2018/12/GUIA-PELIGRO-TSUNAMI-HZ.pdf</a:t>
            </a:r>
            <a:endParaRPr lang="en-U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Aránguiz, R., Ramos, M., Sepúlveda, I., &amp; Villagra, P. (2024). A new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generation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of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inundation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maps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of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Chilean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cities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: tsunami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source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database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and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hazard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Coastal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Engineering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Journal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66 (2), 361-379.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Barrientos, S. (2015). Informe técnico: Terremoto Illapel 16 de septiembre 2015. Centro Sismológico Nacional, Universidad de Chile. https://www.csn.uchile.cl/wp-content/uploads/2015/10/Informe_Tecnico_terremoto_Illapel.pdf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Basili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R., Brizuela, B., Herrero, A.,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Iqbal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S., Lorito, S.,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Maesano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F. E., Murphy, S.,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Perfetti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P., Romano, F., Scala, A., et al. (2021).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making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of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NEAM tsunami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hazard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model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2018 (NEAMTHM18).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Frontiers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in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Earth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Science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8, 616594.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Becerra, I., Aránguiz, R., González, J., &amp; Benavente, R. (2020).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improvement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of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hazard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in Central Chile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based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on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stochastic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rupture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scenarios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Coastal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Engineering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Journal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62 (4), 473-488.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Beck, S., Barrientos, S., Kausel, E., &amp; Reyes, M. (1998). Source characteristics of historic earthquakes along the central Chile subduction Askew et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Alzone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Journal of South American Earth Sciences, 11(2), 115-129.</a:t>
            </a:r>
            <a:endParaRPr lang="es-ES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Behrens, J.,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Løvholt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F.,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Jalayer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F., Lorito, S., Salgado-Gálvez, M. A., Sørensen, M.,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Abadie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S., Aguirre-Ayerbe, I.,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Aniel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-Quiroga, I.,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Babeyko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A., et al. (2021).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Probabilistic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tsunami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hazard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and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risk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analysis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: A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review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of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research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gaps.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Frontiers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in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Earth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Science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9, 628772.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Blaser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L.,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Krüger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F.,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Ohrnberger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M., &amp;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Scherbaum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F. (2010).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Scaling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relations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of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earthquake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source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parameter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estimates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with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special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focus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on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subduction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environment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Bulletin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of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Seismological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Society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of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s-E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America</a:t>
            </a:r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100 (6), 2914-2926.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CB0577C-09D5-9597-14BE-F34E8CAEF845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4053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D3F0D3-CA90-3895-55BE-2EF2BF48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595BDE95-E5BF-662B-97CB-AFC1E6D7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CF74378-C2B9-FAFF-CD76-1DE8487989B6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REFERENCIAS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AE75100-7DE3-2363-0B91-CA7B0D0B7DD5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AD16712-4515-8240-E3BF-0AC97BB1A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9836E33-7E3B-5E0A-F7BC-974ACD363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F25B9D0-0303-03FA-B975-B378A5912067}"/>
              </a:ext>
            </a:extLst>
          </p:cNvPr>
          <p:cNvSpPr txBox="1"/>
          <p:nvPr/>
        </p:nvSpPr>
        <p:spPr>
          <a:xfrm>
            <a:off x="376988" y="1216240"/>
            <a:ext cx="1143802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Carvajal, M., Cisternas, M., &amp; Catalán, P. (2017). Source of the 1730 Chilean earthquake from historical records: Implications for the future tsunami hazard on the coast of Metropolitan Chile. Journal of Geophysical Research: Solid Earth, 122 (5), 3648-3660.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Geist, E. L., &amp; Lynett, P. J. (2014). Source processes for the probabilistic assessment of tsunami hazards. Oceanography, 27 (2), 86-93.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González, J., González, G., Aránguiz, R., Melgar, D., Zamora, N., Shrivastava, M. N., Das, R., Catalan, P. A., &amp; Cienfuegos, R. (2020). A hybrid deterministic and stochastic approach for tsunami hazard assessment in Iquique, Chile. Natural Hazards, 100 (1), 231-254.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Grezio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A.,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Babeyko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A., Baptista, M. A., Behrens, J., Costa, A., Davies, G., Geist, E. L.,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Glimsdal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S., González, F. I., Griffin, J., et al. (2017). Probabilistic tsunami hazard analysis: multiple sources and global applications. Reviews of Geophysics, 55 (4), 1158-1198.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Grigoriu, M. (2009). Reduced order models for random functions. Application to stochastic problems. Applied Mathematical Modelling, 33 (1), 161-175.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Kaza, V. S., Kishor Kumar Reddy, C., Reddy, K. S. S., Sreelatha, G., &amp; Lippert, K. (2024, December). Random Forests to Predict Volcanic Eruptions in the Pacific Ring of Fire. In International Conference on Innovations in Data Analytics (pp. 51-67). Singapore: Springer Nature Singapore.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Lay, T. (2015). The surge of great earthquakes from 2004 to 2014. Earth and Planetary Science Letters, 409, 133-146.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Lorito, S., Selva, J., Basili, R., Romano, F.,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Tiberti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M., &amp;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Piatanesi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A. (2015). Probabilistic hazard for seismically induced tsunamis: accuracy and feasibility of inundation maps. Geophysical Journal International, 200 (1), 574-588.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Melgar, D.,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LeVeque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R. J., Dreger, D. S., &amp; Allen, R. M. (2016). Kinematic rupture scenarios and synthetic displacement data: An example application to the Cascadia subduction zone. Journal of Geophysical Research: Solid Earth, 121 (9), 6658-6674.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Naim, N. N. N., Mardi, N. H., Malek, M. A., Teh, S. Y., Wil, M. A., Shuja, A. H., &amp; Ahmed, A. N. (2021). Tsunami inundation maps for the northwest of Peninsular Malaysia and demarcation of affected electrical assets. Environmental monitoring and assessment, 193 (7), 405.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Satake, K., &amp; Atwater, B. F. (2007). Long-term perspectives on giant earthquakes and tsunamis at subduction zones. Annu. Rev. Earth Planet. Sci., 35 (1), 349-374.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Scholz, C. H. (2019). The mechanics of earthquakes and faulting. Cambridge university press.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48E6760-B9C0-5AF5-4BA9-13BC822972A5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73385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16D88-2A33-D2B1-B3AE-C29BB98FD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DB794A20-A908-CF3C-653F-E17B6E79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89" y="317200"/>
            <a:ext cx="3334828" cy="67568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3CACE09-33A8-E7B8-9F57-8E4A027BABF6}"/>
              </a:ext>
            </a:extLst>
          </p:cNvPr>
          <p:cNvSpPr txBox="1">
            <a:spLocks/>
          </p:cNvSpPr>
          <p:nvPr/>
        </p:nvSpPr>
        <p:spPr>
          <a:xfrm>
            <a:off x="4633843" y="428878"/>
            <a:ext cx="2924310" cy="67568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rgbClr val="13538A"/>
                </a:solidFill>
                <a:latin typeface="Montserrat" panose="00000500000000000000" pitchFamily="2" charset="0"/>
                <a:ea typeface="Open Sans Extrabold" pitchFamily="2" charset="0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u="sng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REFERENCIAS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F1A3D9-055D-5FB2-835E-8FEC7DF3571F}"/>
              </a:ext>
            </a:extLst>
          </p:cNvPr>
          <p:cNvSpPr/>
          <p:nvPr/>
        </p:nvSpPr>
        <p:spPr>
          <a:xfrm>
            <a:off x="376989" y="1205320"/>
            <a:ext cx="11438021" cy="5187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07DF10-C3A2-787B-3210-A1A8CC592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58" b="-2811"/>
          <a:stretch/>
        </p:blipFill>
        <p:spPr>
          <a:xfrm>
            <a:off x="9192581" y="317200"/>
            <a:ext cx="2622429" cy="67568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2C7426-AB3A-1298-7C01-FF47136F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68" y="6616002"/>
            <a:ext cx="995461" cy="35992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2C9345D-E349-2C2D-FEB1-33683F8B4F28}"/>
              </a:ext>
            </a:extLst>
          </p:cNvPr>
          <p:cNvSpPr txBox="1"/>
          <p:nvPr/>
        </p:nvSpPr>
        <p:spPr>
          <a:xfrm>
            <a:off x="376988" y="1216240"/>
            <a:ext cx="114380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Sepúlveda, I., Liu, P. L.-F., Grigoriu, M., &amp; Pritchard, M. (2017). Tsunami hazard assessments with consideration of uncertain earthquake slip distribution and location. Journal of Geophysical Research: Solid Earth, 122 (9), 7252-7271.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Synolakis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, C. E., &amp; Bernard, E. N. (2006). Tsunami science before and beyond Boxing Day 2004. Philosophical Transactions of the Royal Society A: Mathematical, Physical and Engineering Sciences, 364 (1845), 2231-2265.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Warner, J. E. (2018). Stochastic reduced order models with python (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SROMPy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) (inf. </a:t>
            </a:r>
            <a:r>
              <a:rPr lang="en-US" dirty="0" err="1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téc</a:t>
            </a: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Warner, J. E., Grigoriu, M., &amp; Aquino, W. (2013). Stochastic reduced order models for random vectors: Application to random eigenvalue problems. Probabilistic Engineering Mechanics, 31, 1-11.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Xiu, D. (2010). Numerical methods for stochastic computations: a spectral method approach. Princeton university press.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Zamora, N., Catalán, P. A., Gubler, A., &amp; Carvajal, M. (2021). Microzoning tsunami hazard by combining flow depths and arrival times. Frontiers in Earth Science, 8, 591514.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5FD2E67-4748-7CDB-C559-87B06E81EE14}"/>
              </a:ext>
            </a:extLst>
          </p:cNvPr>
          <p:cNvSpPr txBox="1"/>
          <p:nvPr/>
        </p:nvSpPr>
        <p:spPr>
          <a:xfrm>
            <a:off x="11386868" y="6488668"/>
            <a:ext cx="42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0" dirty="0">
                <a:solidFill>
                  <a:schemeClr val="tx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97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228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6276</TotalTime>
  <Words>6640</Words>
  <Application>Microsoft Office PowerPoint</Application>
  <PresentationFormat>Panorámica</PresentationFormat>
  <Paragraphs>694</Paragraphs>
  <Slides>97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97</vt:i4>
      </vt:variant>
    </vt:vector>
  </HeadingPairs>
  <TitlesOfParts>
    <vt:vector size="106" baseType="lpstr">
      <vt:lpstr>Aptos</vt:lpstr>
      <vt:lpstr>Arial</vt:lpstr>
      <vt:lpstr>Cambria Math</vt:lpstr>
      <vt:lpstr>Microsoft Himalaya</vt:lpstr>
      <vt:lpstr>Montserrat</vt:lpstr>
      <vt:lpstr>Open Sans Extrabold</vt:lpstr>
      <vt:lpstr>Open Sans Light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Dinna Nafisa</dc:creator>
  <cp:lastModifiedBy>CRISTIAN IGNACIO GONZÁLEZ ESCOBAR</cp:lastModifiedBy>
  <cp:revision>17</cp:revision>
  <dcterms:created xsi:type="dcterms:W3CDTF">2022-06-15T09:32:15Z</dcterms:created>
  <dcterms:modified xsi:type="dcterms:W3CDTF">2025-11-01T20:52:42Z</dcterms:modified>
</cp:coreProperties>
</file>